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2" r:id="rId2"/>
    <p:sldId id="285" r:id="rId3"/>
    <p:sldId id="286" r:id="rId4"/>
    <p:sldId id="287" r:id="rId5"/>
    <p:sldId id="281" r:id="rId6"/>
    <p:sldId id="288" r:id="rId7"/>
    <p:sldId id="279" r:id="rId8"/>
    <p:sldId id="289" r:id="rId9"/>
    <p:sldId id="267" r:id="rId10"/>
    <p:sldId id="277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9" r:id="rId20"/>
    <p:sldId id="300" r:id="rId21"/>
    <p:sldId id="304" r:id="rId22"/>
    <p:sldId id="303" r:id="rId23"/>
    <p:sldId id="307" r:id="rId24"/>
    <p:sldId id="302" r:id="rId25"/>
    <p:sldId id="305" r:id="rId26"/>
    <p:sldId id="298" r:id="rId27"/>
    <p:sldId id="306" r:id="rId28"/>
  </p:sldIdLst>
  <p:sldSz cx="9144000" cy="6858000" type="screen4x3"/>
  <p:notesSz cx="6811963" cy="9942513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xion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0085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5" autoAdjust="0"/>
    <p:restoredTop sz="90929"/>
  </p:normalViewPr>
  <p:slideViewPr>
    <p:cSldViewPr snapToGrid="0" snapToObjects="1">
      <p:cViewPr>
        <p:scale>
          <a:sx n="74" d="100"/>
          <a:sy n="74" d="100"/>
        </p:scale>
        <p:origin x="-10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9872B-6AB8-4126-9041-9A1EF1CD2830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EB06D-7962-4504-92A4-9A83E8D198C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9572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B477E7F-FEAE-4FF7-B103-1BABF131FAE3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7EDF441-793A-419E-8E7D-A69390091F5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0340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DF441-793A-419E-8E7D-A69390091F5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DF441-793A-419E-8E7D-A69390091F5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931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X_PPT_UAS_Achtergr5.jpg                                      000B06A7 VIAServer                      7C268895: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85852" y="1251651"/>
            <a:ext cx="6225639" cy="1470025"/>
          </a:xfrm>
        </p:spPr>
        <p:txBody>
          <a:bodyPr/>
          <a:lstStyle>
            <a:lvl1pPr algn="l">
              <a:defRPr sz="3600" b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585852" y="2760272"/>
            <a:ext cx="6225639" cy="766700"/>
          </a:xfrm>
        </p:spPr>
        <p:txBody>
          <a:bodyPr/>
          <a:lstStyle>
            <a:lvl1pPr marL="0" indent="0" algn="l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titelstijl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2FC09-1132-463D-A297-307500D36EB7}" type="datetime1">
              <a:rPr lang="nl-NL"/>
              <a:pPr>
                <a:defRPr/>
              </a:pPr>
              <a:t>27-11-2013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FD0B6-E209-4654-A99B-9913051F07F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D397C-6A01-4A15-B374-E079D55FBAF1}" type="datetime1">
              <a:rPr lang="nl-NL"/>
              <a:pPr>
                <a:defRPr/>
              </a:pPr>
              <a:t>27-11-2013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FF50F-171B-4D32-88DC-5F6ACF5CB26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X_PPT_UAS_Achtergr6.jpg                                      000B06A7 VIAServer                      7C268895:"/>
          <p:cNvPicPr>
            <a:picLocks noChangeAspect="1" noChangeArrowheads="1"/>
          </p:cNvPicPr>
          <p:nvPr userDrawn="1"/>
        </p:nvPicPr>
        <p:blipFill>
          <a:blip r:embed="rId2"/>
          <a:srcRect b="10670"/>
          <a:stretch>
            <a:fillRect/>
          </a:stretch>
        </p:blipFill>
        <p:spPr bwMode="auto">
          <a:xfrm>
            <a:off x="0" y="0"/>
            <a:ext cx="9144000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78825" y="274638"/>
            <a:ext cx="6044541" cy="11430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467544" y="1600200"/>
            <a:ext cx="8355822" cy="4525963"/>
          </a:xfrm>
        </p:spPr>
        <p:txBody>
          <a:bodyPr/>
          <a:lstStyle>
            <a:lvl1pPr>
              <a:defRPr sz="2800">
                <a:latin typeface="Lucida Sans Unicode" pitchFamily="34" charset="0"/>
                <a:cs typeface="Lucida Sans Unicode" pitchFamily="34" charset="0"/>
              </a:defRPr>
            </a:lvl1pPr>
            <a:lvl2pPr>
              <a:defRPr sz="2400">
                <a:latin typeface="Lucida Sans Unicode" pitchFamily="34" charset="0"/>
                <a:cs typeface="Lucida Sans Unicode" pitchFamily="34" charset="0"/>
              </a:defRPr>
            </a:lvl2pPr>
            <a:lvl3pPr>
              <a:defRPr sz="2400">
                <a:latin typeface="Lucida Sans Unicode" pitchFamily="34" charset="0"/>
                <a:cs typeface="Lucida Sans Unicode" pitchFamily="34" charset="0"/>
              </a:defRPr>
            </a:lvl3pPr>
            <a:lvl4pPr>
              <a:defRPr sz="2000">
                <a:latin typeface="Lucida Sans Unicode" pitchFamily="34" charset="0"/>
                <a:cs typeface="Lucida Sans Unicode" pitchFamily="34" charset="0"/>
              </a:defRPr>
            </a:lvl4pPr>
            <a:lvl5pPr>
              <a:defRPr sz="2000">
                <a:latin typeface="Lucida Sans Unicode" pitchFamily="34" charset="0"/>
                <a:cs typeface="Lucida Sans Unicode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73A0E-5346-45FD-AE4A-EAE7934D5139}" type="datetime1">
              <a:rPr lang="nl-NL"/>
              <a:pPr>
                <a:defRPr/>
              </a:pPr>
              <a:t>27-11-2013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F7271-9ECF-4288-AB3D-DDF9F1ACD30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DE56A-7CF4-49C1-A752-8F17918E9073}" type="datetime1">
              <a:rPr lang="nl-NL"/>
              <a:pPr>
                <a:defRPr/>
              </a:pPr>
              <a:t>27-11-2013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B4A85-447A-421A-A310-90142AE33FF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AD934-800F-4DDA-9385-45D93DBF6F1D}" type="datetime1">
              <a:rPr lang="nl-NL"/>
              <a:pPr>
                <a:defRPr/>
              </a:pPr>
              <a:t>27-11-2013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01400-0A04-41AD-B95D-97F79E43023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X_PPT_UAS_Achtergr10.jpg                                     000B06A7 VIAServer                      7C268895:"/>
          <p:cNvPicPr>
            <a:picLocks noChangeAspect="1" noChangeArrowheads="1"/>
          </p:cNvPicPr>
          <p:nvPr userDrawn="1"/>
        </p:nvPicPr>
        <p:blipFill>
          <a:blip r:embed="rId2"/>
          <a:srcRect b="9438"/>
          <a:stretch>
            <a:fillRect/>
          </a:stretch>
        </p:blipFill>
        <p:spPr bwMode="auto">
          <a:xfrm>
            <a:off x="0" y="0"/>
            <a:ext cx="91440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66951" y="274638"/>
            <a:ext cx="6056415" cy="1143000"/>
          </a:xfrm>
        </p:spPr>
        <p:txBody>
          <a:bodyPr/>
          <a:lstStyle>
            <a:lvl1pPr>
              <a:defRPr sz="3200">
                <a:solidFill>
                  <a:srgbClr val="00853A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B7E1B-23E8-40F3-BCB6-BBF4F236E6A3}" type="datetime1">
              <a:rPr lang="nl-NL"/>
              <a:pPr>
                <a:defRPr/>
              </a:pPr>
              <a:t>27-11-2013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86874-F1A8-45FF-A000-2705A45C535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B3C28-CD92-45C6-BFBF-194EFF607C0F}" type="datetime1">
              <a:rPr lang="nl-NL"/>
              <a:pPr>
                <a:defRPr/>
              </a:pPr>
              <a:t>27-11-2013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76D6B-648B-4458-AC94-EC91F88FB23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D72A4-FC79-4391-A7E5-8C64526441DE}" type="datetime1">
              <a:rPr lang="nl-NL"/>
              <a:pPr>
                <a:defRPr/>
              </a:pPr>
              <a:t>27-11-2013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0CB8E-687A-4557-BDA9-AA074AFA7DD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0795ADB-9BFA-4563-A996-493D26971A0E}" type="datetime1">
              <a:rPr lang="nl-NL"/>
              <a:pPr>
                <a:defRPr/>
              </a:pPr>
              <a:t>27-11-2013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A330ABB-060C-47B0-A9E0-82AFB7A5538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62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mailto:J.jogems@vechtstromen.nl" TargetMode="External"/><Relationship Id="rId3" Type="http://schemas.openxmlformats.org/officeDocument/2006/relationships/hyperlink" Target="mailto:W.m.brus@saxion.nl" TargetMode="External"/><Relationship Id="rId7" Type="http://schemas.openxmlformats.org/officeDocument/2006/relationships/hyperlink" Target="mailto:H.geerse@reestenwieden.nl" TargetMode="External"/><Relationship Id="rId2" Type="http://schemas.openxmlformats.org/officeDocument/2006/relationships/hyperlink" Target="mailto:b.j.devries@saxion.n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.b.dewit@saxion.nl" TargetMode="External"/><Relationship Id="rId5" Type="http://schemas.openxmlformats.org/officeDocument/2006/relationships/hyperlink" Target="mailto:J.f.d.b.wempe@saxion.nl" TargetMode="External"/><Relationship Id="rId4" Type="http://schemas.openxmlformats.org/officeDocument/2006/relationships/hyperlink" Target="mailto:R.e.f.lindeboom@saxion.nl" TargetMode="External"/><Relationship Id="rId9" Type="http://schemas.openxmlformats.org/officeDocument/2006/relationships/hyperlink" Target="mailto:boening@infa.d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ctrTitle"/>
          </p:nvPr>
        </p:nvSpPr>
        <p:spPr>
          <a:xfrm>
            <a:off x="2677715" y="517525"/>
            <a:ext cx="6226175" cy="1470025"/>
          </a:xfrm>
        </p:spPr>
        <p:txBody>
          <a:bodyPr/>
          <a:lstStyle/>
          <a:p>
            <a:pPr eaLnBrk="1" hangingPunct="1"/>
            <a:r>
              <a:rPr lang="nl-NL" dirty="0" smtClean="0"/>
              <a:t>Waste Water </a:t>
            </a:r>
            <a:r>
              <a:rPr lang="nl-NL" dirty="0" err="1" smtClean="0"/>
              <a:t>Treatment</a:t>
            </a:r>
            <a:r>
              <a:rPr lang="nl-NL" dirty="0" smtClean="0"/>
              <a:t> </a:t>
            </a:r>
            <a:r>
              <a:rPr lang="nl-NL" dirty="0" err="1" smtClean="0"/>
              <a:t>Plants</a:t>
            </a:r>
            <a:r>
              <a:rPr lang="nl-NL" dirty="0" smtClean="0"/>
              <a:t> as a part of the Green Gas </a:t>
            </a:r>
            <a:r>
              <a:rPr lang="nl-NL" dirty="0" err="1" smtClean="0"/>
              <a:t>Hub</a:t>
            </a:r>
            <a:endParaRPr lang="en-US" dirty="0" smtClean="0"/>
          </a:p>
        </p:txBody>
      </p:sp>
      <p:sp>
        <p:nvSpPr>
          <p:cNvPr id="5123" name="Ondertitel 2"/>
          <p:cNvSpPr>
            <a:spLocks noGrp="1"/>
          </p:cNvSpPr>
          <p:nvPr>
            <p:ph type="subTitle" idx="1"/>
          </p:nvPr>
        </p:nvSpPr>
        <p:spPr>
          <a:xfrm>
            <a:off x="2677715" y="1818809"/>
            <a:ext cx="6226175" cy="766762"/>
          </a:xfrm>
        </p:spPr>
        <p:txBody>
          <a:bodyPr/>
          <a:lstStyle/>
          <a:p>
            <a:pPr eaLnBrk="1" hangingPunct="1"/>
            <a:r>
              <a:rPr lang="nl-NL" dirty="0" err="1" smtClean="0"/>
              <a:t>Interreg</a:t>
            </a:r>
            <a:r>
              <a:rPr lang="nl-NL" dirty="0" smtClean="0"/>
              <a:t> IV a – Groen gas / </a:t>
            </a:r>
            <a:r>
              <a:rPr lang="nl-NL" dirty="0" err="1" smtClean="0"/>
              <a:t>grünes</a:t>
            </a:r>
            <a:r>
              <a:rPr lang="nl-NL" dirty="0" smtClean="0"/>
              <a:t> Gas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49" t="5321" r="25725"/>
          <a:stretch/>
        </p:blipFill>
        <p:spPr>
          <a:xfrm>
            <a:off x="6257925" y="2558583"/>
            <a:ext cx="2886075" cy="3626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5"/>
          <p:cNvSpPr txBox="1"/>
          <p:nvPr/>
        </p:nvSpPr>
        <p:spPr>
          <a:xfrm>
            <a:off x="899592" y="3541690"/>
            <a:ext cx="5179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 err="1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Drs</a:t>
            </a:r>
            <a:r>
              <a:rPr lang="nl-NL" b="1" dirty="0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 Bauke de Vries</a:t>
            </a:r>
          </a:p>
          <a:p>
            <a:r>
              <a:rPr lang="nl-NL" b="1" dirty="0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Ir Willem </a:t>
            </a:r>
            <a:r>
              <a:rPr lang="nl-NL" b="1" dirty="0" err="1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Brus</a:t>
            </a:r>
            <a:endParaRPr lang="nl-NL" b="1" dirty="0" smtClean="0">
              <a:solidFill>
                <a:schemeClr val="bg1">
                  <a:lumMod val="50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  <a:p>
            <a:r>
              <a:rPr lang="nl-NL" b="1" dirty="0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Ir Ralph Lindeboom</a:t>
            </a:r>
          </a:p>
          <a:p>
            <a:r>
              <a:rPr lang="nl-NL" b="1" dirty="0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Prof. Dr. Johan </a:t>
            </a:r>
            <a:r>
              <a:rPr lang="nl-NL" b="1" dirty="0" err="1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Wempe</a:t>
            </a:r>
            <a:endParaRPr lang="nl-NL" b="1" dirty="0" smtClean="0">
              <a:solidFill>
                <a:schemeClr val="bg1">
                  <a:lumMod val="50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  <a:p>
            <a:r>
              <a:rPr lang="nl-NL" b="1" dirty="0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Ir. Jan de Wit</a:t>
            </a:r>
          </a:p>
          <a:p>
            <a:endParaRPr lang="nl-NL" b="1" dirty="0" smtClean="0">
              <a:solidFill>
                <a:schemeClr val="bg1">
                  <a:lumMod val="50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  <a:p>
            <a:r>
              <a:rPr lang="nl-NL" b="1" dirty="0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Onno van </a:t>
            </a:r>
            <a:r>
              <a:rPr lang="nl-NL" b="1" dirty="0" err="1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Teijens</a:t>
            </a:r>
            <a:r>
              <a:rPr lang="nl-NL" b="1" dirty="0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, </a:t>
            </a:r>
            <a:r>
              <a:rPr lang="nl-NL" b="1" dirty="0" err="1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Alieke</a:t>
            </a:r>
            <a:r>
              <a:rPr lang="nl-NL" b="1" dirty="0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 de Jong, Laura te Nijenhuis, Pim </a:t>
            </a:r>
            <a:r>
              <a:rPr lang="nl-NL" b="1" dirty="0" err="1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Slottje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, Max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Kroes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,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Pim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Slotje</a:t>
            </a:r>
            <a:endParaRPr lang="nl-NL" b="1" dirty="0" smtClean="0">
              <a:solidFill>
                <a:schemeClr val="bg1">
                  <a:lumMod val="50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87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Preferred</a:t>
            </a:r>
            <a:r>
              <a:rPr lang="nl-NL" dirty="0" smtClean="0"/>
              <a:t> </a:t>
            </a:r>
            <a:r>
              <a:rPr lang="nl-NL" dirty="0" err="1" smtClean="0"/>
              <a:t>situation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9099" y="3142444"/>
            <a:ext cx="6864242" cy="371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476420" y="1417638"/>
            <a:ext cx="8229600" cy="17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Other ways of generating heat &amp; electricity</a:t>
            </a:r>
          </a:p>
          <a:p>
            <a:r>
              <a:rPr lang="nl-NL" dirty="0" smtClean="0"/>
              <a:t>Lower biogas-usage</a:t>
            </a:r>
            <a:endParaRPr lang="nl-NL" dirty="0" smtClean="0">
              <a:cs typeface="Lucida Sans Unicode"/>
            </a:endParaRPr>
          </a:p>
          <a:p>
            <a:r>
              <a:rPr lang="nl-NL" dirty="0" smtClean="0"/>
              <a:t>Refining biogas to natural gas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58670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activities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467544" y="1600200"/>
            <a:ext cx="8521910" cy="4525963"/>
          </a:xfrm>
        </p:spPr>
        <p:txBody>
          <a:bodyPr/>
          <a:lstStyle/>
          <a:p>
            <a:r>
              <a:rPr lang="nl-NL" dirty="0" err="1" smtClean="0"/>
              <a:t>Comparison</a:t>
            </a:r>
            <a:r>
              <a:rPr lang="nl-NL" dirty="0" smtClean="0"/>
              <a:t> </a:t>
            </a:r>
            <a:r>
              <a:rPr lang="nl-NL" dirty="0" err="1" smtClean="0"/>
              <a:t>pretreatment</a:t>
            </a:r>
            <a:r>
              <a:rPr lang="nl-NL" dirty="0" smtClean="0"/>
              <a:t> </a:t>
            </a:r>
            <a:r>
              <a:rPr lang="nl-NL" dirty="0" err="1" smtClean="0"/>
              <a:t>technologies</a:t>
            </a:r>
            <a:r>
              <a:rPr lang="nl-NL" dirty="0" smtClean="0"/>
              <a:t> (</a:t>
            </a:r>
            <a:r>
              <a:rPr lang="nl-NL" dirty="0" err="1" smtClean="0"/>
              <a:t>laboraty</a:t>
            </a:r>
            <a:r>
              <a:rPr lang="nl-NL" dirty="0" smtClean="0"/>
              <a:t> </a:t>
            </a:r>
            <a:r>
              <a:rPr lang="nl-NL" dirty="0" err="1" smtClean="0"/>
              <a:t>scale</a:t>
            </a:r>
            <a:r>
              <a:rPr lang="nl-NL" dirty="0" smtClean="0"/>
              <a:t> – high voltage; TPH; ultrasound)</a:t>
            </a:r>
          </a:p>
          <a:p>
            <a:r>
              <a:rPr lang="nl-NL" dirty="0" smtClean="0"/>
              <a:t>Test of </a:t>
            </a:r>
            <a:r>
              <a:rPr lang="nl-NL" dirty="0" err="1" smtClean="0"/>
              <a:t>selected</a:t>
            </a:r>
            <a:r>
              <a:rPr lang="nl-NL" dirty="0" smtClean="0"/>
              <a:t> </a:t>
            </a:r>
            <a:r>
              <a:rPr lang="nl-NL" dirty="0" err="1" smtClean="0"/>
              <a:t>technologies</a:t>
            </a:r>
            <a:r>
              <a:rPr lang="nl-NL" dirty="0" smtClean="0"/>
              <a:t> </a:t>
            </a:r>
            <a:r>
              <a:rPr lang="nl-NL" dirty="0" err="1" smtClean="0"/>
              <a:t>on</a:t>
            </a:r>
            <a:r>
              <a:rPr lang="nl-NL" dirty="0" smtClean="0"/>
              <a:t> </a:t>
            </a:r>
            <a:r>
              <a:rPr lang="nl-NL" dirty="0" err="1" smtClean="0"/>
              <a:t>real</a:t>
            </a:r>
            <a:r>
              <a:rPr lang="nl-NL" dirty="0" smtClean="0"/>
              <a:t> </a:t>
            </a:r>
            <a:r>
              <a:rPr lang="nl-NL" dirty="0" err="1" smtClean="0"/>
              <a:t>life</a:t>
            </a:r>
            <a:r>
              <a:rPr lang="nl-NL" dirty="0" smtClean="0"/>
              <a:t> </a:t>
            </a:r>
            <a:r>
              <a:rPr lang="nl-NL" dirty="0" err="1" smtClean="0"/>
              <a:t>scale</a:t>
            </a:r>
            <a:endParaRPr lang="nl-NL" dirty="0" smtClean="0"/>
          </a:p>
          <a:p>
            <a:r>
              <a:rPr lang="nl-NL" dirty="0" err="1" smtClean="0"/>
              <a:t>Make</a:t>
            </a:r>
            <a:r>
              <a:rPr lang="nl-NL" dirty="0" smtClean="0"/>
              <a:t> </a:t>
            </a:r>
            <a:r>
              <a:rPr lang="nl-NL" dirty="0" err="1" smtClean="0"/>
              <a:t>energy</a:t>
            </a:r>
            <a:r>
              <a:rPr lang="nl-NL" dirty="0" smtClean="0"/>
              <a:t> and </a:t>
            </a:r>
            <a:r>
              <a:rPr lang="nl-NL" dirty="0" err="1" smtClean="0"/>
              <a:t>mass</a:t>
            </a:r>
            <a:r>
              <a:rPr lang="nl-NL" dirty="0" smtClean="0"/>
              <a:t> </a:t>
            </a:r>
            <a:r>
              <a:rPr lang="nl-NL" dirty="0" err="1" smtClean="0"/>
              <a:t>balance</a:t>
            </a:r>
            <a:endParaRPr lang="nl-NL" dirty="0" smtClean="0"/>
          </a:p>
          <a:p>
            <a:r>
              <a:rPr lang="nl-NL" dirty="0" err="1" smtClean="0"/>
              <a:t>Explore</a:t>
            </a:r>
            <a:r>
              <a:rPr lang="nl-NL" dirty="0" smtClean="0"/>
              <a:t> </a:t>
            </a:r>
            <a:r>
              <a:rPr lang="nl-NL" dirty="0" err="1" smtClean="0"/>
              <a:t>options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renewable</a:t>
            </a:r>
            <a:r>
              <a:rPr lang="nl-NL" dirty="0" smtClean="0"/>
              <a:t> </a:t>
            </a:r>
            <a:r>
              <a:rPr lang="nl-NL" dirty="0" err="1" smtClean="0"/>
              <a:t>energy</a:t>
            </a:r>
            <a:r>
              <a:rPr lang="nl-NL" dirty="0" smtClean="0"/>
              <a:t> </a:t>
            </a:r>
            <a:r>
              <a:rPr lang="nl-NL" dirty="0" err="1" smtClean="0"/>
              <a:t>production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results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 err="1" smtClean="0"/>
              <a:t>Increase</a:t>
            </a:r>
            <a:r>
              <a:rPr lang="nl-NL" dirty="0" smtClean="0"/>
              <a:t> of biogas </a:t>
            </a:r>
            <a:r>
              <a:rPr lang="nl-NL" dirty="0" err="1" smtClean="0"/>
              <a:t>production</a:t>
            </a:r>
            <a:r>
              <a:rPr lang="nl-NL" dirty="0" smtClean="0"/>
              <a:t> as a </a:t>
            </a:r>
            <a:r>
              <a:rPr lang="nl-NL" dirty="0" err="1" smtClean="0"/>
              <a:t>result</a:t>
            </a:r>
            <a:r>
              <a:rPr lang="nl-NL" dirty="0" smtClean="0"/>
              <a:t> of </a:t>
            </a:r>
            <a:r>
              <a:rPr lang="nl-NL" dirty="0" err="1" smtClean="0"/>
              <a:t>pretreatment</a:t>
            </a:r>
            <a:r>
              <a:rPr lang="nl-NL" dirty="0" smtClean="0"/>
              <a:t> (</a:t>
            </a:r>
            <a:r>
              <a:rPr lang="nl-NL" dirty="0" err="1" smtClean="0"/>
              <a:t>laboratory</a:t>
            </a:r>
            <a:r>
              <a:rPr lang="nl-NL" dirty="0" smtClean="0"/>
              <a:t> </a:t>
            </a:r>
            <a:r>
              <a:rPr lang="nl-NL" dirty="0" err="1" smtClean="0"/>
              <a:t>scale</a:t>
            </a:r>
            <a:r>
              <a:rPr lang="nl-NL" dirty="0" smtClean="0"/>
              <a:t>)</a:t>
            </a:r>
          </a:p>
          <a:p>
            <a:r>
              <a:rPr lang="nl-NL" dirty="0" err="1" smtClean="0"/>
              <a:t>Serious</a:t>
            </a:r>
            <a:r>
              <a:rPr lang="nl-NL" dirty="0" smtClean="0"/>
              <a:t> plans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pretreatment</a:t>
            </a:r>
            <a:r>
              <a:rPr lang="nl-NL" dirty="0" smtClean="0"/>
              <a:t> </a:t>
            </a:r>
            <a:r>
              <a:rPr lang="nl-NL" dirty="0" err="1" smtClean="0"/>
              <a:t>technology</a:t>
            </a:r>
            <a:r>
              <a:rPr lang="nl-NL" dirty="0" smtClean="0"/>
              <a:t> </a:t>
            </a:r>
            <a:r>
              <a:rPr lang="nl-NL" dirty="0" err="1" smtClean="0"/>
              <a:t>on</a:t>
            </a:r>
            <a:r>
              <a:rPr lang="nl-NL" dirty="0" smtClean="0"/>
              <a:t> </a:t>
            </a:r>
            <a:r>
              <a:rPr lang="nl-NL" dirty="0" err="1" smtClean="0"/>
              <a:t>real</a:t>
            </a:r>
            <a:r>
              <a:rPr lang="nl-NL" dirty="0" smtClean="0"/>
              <a:t> </a:t>
            </a:r>
            <a:r>
              <a:rPr lang="nl-NL" dirty="0" err="1" smtClean="0"/>
              <a:t>life</a:t>
            </a:r>
            <a:r>
              <a:rPr lang="nl-NL" dirty="0" smtClean="0"/>
              <a:t> </a:t>
            </a:r>
            <a:r>
              <a:rPr lang="nl-NL" dirty="0" err="1" smtClean="0"/>
              <a:t>scale</a:t>
            </a:r>
            <a:r>
              <a:rPr lang="nl-NL" dirty="0" smtClean="0"/>
              <a:t>; </a:t>
            </a:r>
            <a:r>
              <a:rPr lang="nl-NL" dirty="0" err="1" smtClean="0"/>
              <a:t>decisions</a:t>
            </a:r>
            <a:r>
              <a:rPr lang="nl-NL" dirty="0" smtClean="0"/>
              <a:t> in december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 board Vechtstromen</a:t>
            </a:r>
            <a:br>
              <a:rPr lang="nl-NL" dirty="0" smtClean="0"/>
            </a:br>
            <a:r>
              <a:rPr lang="nl-NL" dirty="0" err="1" smtClean="0"/>
              <a:t>manure</a:t>
            </a:r>
            <a:r>
              <a:rPr lang="nl-NL" dirty="0" smtClean="0"/>
              <a:t> </a:t>
            </a:r>
            <a:r>
              <a:rPr lang="nl-NL" dirty="0" err="1" smtClean="0"/>
              <a:t>digestion</a:t>
            </a:r>
            <a:r>
              <a:rPr lang="nl-NL" dirty="0" smtClean="0"/>
              <a:t> in Goor</a:t>
            </a:r>
            <a:endParaRPr lang="nl-NL" dirty="0"/>
          </a:p>
        </p:txBody>
      </p:sp>
      <p:pic>
        <p:nvPicPr>
          <p:cNvPr id="4" name="Tijdelijke aanduiding voor inhoud 3" descr="rwzi goor.jpg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2788749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context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-209723"/>
            <a:ext cx="9144000" cy="706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context</a:t>
            </a:r>
            <a:endParaRPr lang="nl-NL" dirty="0"/>
          </a:p>
        </p:txBody>
      </p:sp>
      <p:pic>
        <p:nvPicPr>
          <p:cNvPr id="4" name="Picture 5" descr="IMG_0075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07410" y="1600200"/>
            <a:ext cx="5115956" cy="3834685"/>
          </a:xfrm>
        </p:spPr>
      </p:pic>
      <p:sp>
        <p:nvSpPr>
          <p:cNvPr id="6" name="Tekstvak 5"/>
          <p:cNvSpPr txBox="1"/>
          <p:nvPr/>
        </p:nvSpPr>
        <p:spPr>
          <a:xfrm>
            <a:off x="321972" y="1764406"/>
            <a:ext cx="321971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400" dirty="0" err="1" smtClean="0"/>
              <a:t>Centralisation</a:t>
            </a:r>
            <a:r>
              <a:rPr lang="nl-NL" sz="2400" dirty="0" smtClean="0"/>
              <a:t> of </a:t>
            </a:r>
            <a:r>
              <a:rPr lang="nl-NL" sz="2400" dirty="0" err="1" smtClean="0"/>
              <a:t>sludge</a:t>
            </a:r>
            <a:r>
              <a:rPr lang="nl-NL" sz="2400" dirty="0" smtClean="0"/>
              <a:t> </a:t>
            </a:r>
            <a:r>
              <a:rPr lang="nl-NL" sz="2400" dirty="0" err="1" smtClean="0"/>
              <a:t>digestion</a:t>
            </a:r>
            <a:r>
              <a:rPr lang="nl-NL" sz="2400" dirty="0" smtClean="0"/>
              <a:t> in Hengelo</a:t>
            </a:r>
          </a:p>
          <a:p>
            <a:endParaRPr lang="nl-NL" sz="2400" dirty="0" smtClean="0"/>
          </a:p>
          <a:p>
            <a:pPr>
              <a:buFont typeface="Arial" pitchFamily="34" charset="0"/>
              <a:buChar char="•"/>
            </a:pPr>
            <a:r>
              <a:rPr lang="nl-NL" sz="2400" dirty="0" err="1" smtClean="0"/>
              <a:t>Digestion</a:t>
            </a:r>
            <a:r>
              <a:rPr lang="nl-NL" sz="2400" dirty="0" smtClean="0"/>
              <a:t> </a:t>
            </a:r>
            <a:r>
              <a:rPr lang="nl-NL" sz="2400" dirty="0" err="1" smtClean="0"/>
              <a:t>capacity</a:t>
            </a:r>
            <a:r>
              <a:rPr lang="nl-NL" sz="2400" dirty="0" smtClean="0"/>
              <a:t> in Goor </a:t>
            </a:r>
            <a:r>
              <a:rPr lang="nl-NL" sz="2400" dirty="0" err="1" smtClean="0"/>
              <a:t>available</a:t>
            </a:r>
            <a:r>
              <a:rPr lang="nl-NL" sz="2400" dirty="0" smtClean="0"/>
              <a:t> </a:t>
            </a:r>
            <a:r>
              <a:rPr lang="nl-NL" sz="2400" dirty="0" err="1" smtClean="0"/>
              <a:t>for</a:t>
            </a:r>
            <a:r>
              <a:rPr lang="nl-NL" sz="2400" dirty="0" smtClean="0"/>
              <a:t> </a:t>
            </a:r>
            <a:r>
              <a:rPr lang="nl-NL" sz="2400" dirty="0" err="1" smtClean="0"/>
              <a:t>other</a:t>
            </a:r>
            <a:r>
              <a:rPr lang="nl-NL" sz="2400" dirty="0" smtClean="0"/>
              <a:t> </a:t>
            </a:r>
            <a:r>
              <a:rPr lang="nl-NL" sz="2400" dirty="0" err="1" smtClean="0"/>
              <a:t>purposes</a:t>
            </a:r>
            <a:endParaRPr lang="nl-NL" sz="2400" dirty="0" smtClean="0"/>
          </a:p>
          <a:p>
            <a:endParaRPr lang="nl-NL" sz="2400" dirty="0" smtClean="0"/>
          </a:p>
          <a:p>
            <a:pPr>
              <a:buFont typeface="Arial" pitchFamily="34" charset="0"/>
              <a:buChar char="•"/>
            </a:pPr>
            <a:r>
              <a:rPr lang="nl-NL" sz="2400" dirty="0" err="1" smtClean="0"/>
              <a:t>Local</a:t>
            </a:r>
            <a:r>
              <a:rPr lang="nl-NL" sz="2400" dirty="0" smtClean="0"/>
              <a:t> surplus of </a:t>
            </a:r>
            <a:r>
              <a:rPr lang="nl-NL" sz="2400" dirty="0" err="1" smtClean="0"/>
              <a:t>manure</a:t>
            </a:r>
            <a:r>
              <a:rPr lang="nl-NL" sz="2400" dirty="0" smtClean="0"/>
              <a:t> and </a:t>
            </a:r>
            <a:r>
              <a:rPr lang="nl-NL" sz="2400" dirty="0" err="1" smtClean="0"/>
              <a:t>grass</a:t>
            </a:r>
            <a:r>
              <a:rPr lang="nl-NL" sz="2400" dirty="0" smtClean="0"/>
              <a:t> </a:t>
            </a:r>
            <a:r>
              <a:rPr lang="nl-NL" sz="2400" dirty="0" err="1" smtClean="0"/>
              <a:t>from</a:t>
            </a:r>
            <a:r>
              <a:rPr lang="nl-NL" sz="2400" dirty="0" smtClean="0"/>
              <a:t> </a:t>
            </a:r>
            <a:r>
              <a:rPr lang="nl-NL" sz="2400" dirty="0" err="1" smtClean="0"/>
              <a:t>road</a:t>
            </a:r>
            <a:r>
              <a:rPr lang="nl-NL" sz="2400" dirty="0" smtClean="0"/>
              <a:t> </a:t>
            </a:r>
            <a:r>
              <a:rPr lang="nl-NL" sz="2400" dirty="0" err="1" smtClean="0"/>
              <a:t>verges</a:t>
            </a:r>
            <a:endParaRPr lang="nl-NL" sz="2400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aims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 err="1" smtClean="0"/>
              <a:t>Investigate</a:t>
            </a:r>
            <a:r>
              <a:rPr lang="nl-NL" dirty="0" smtClean="0"/>
              <a:t> </a:t>
            </a:r>
            <a:r>
              <a:rPr lang="nl-NL" dirty="0" err="1" smtClean="0"/>
              <a:t>technical</a:t>
            </a:r>
            <a:r>
              <a:rPr lang="nl-NL" dirty="0" smtClean="0"/>
              <a:t> </a:t>
            </a:r>
            <a:r>
              <a:rPr lang="nl-NL" dirty="0" err="1" smtClean="0"/>
              <a:t>feasability</a:t>
            </a:r>
            <a:r>
              <a:rPr lang="nl-NL" dirty="0" smtClean="0"/>
              <a:t> of </a:t>
            </a:r>
            <a:r>
              <a:rPr lang="nl-NL" dirty="0" err="1" smtClean="0"/>
              <a:t>sludge</a:t>
            </a:r>
            <a:r>
              <a:rPr lang="nl-NL" dirty="0" smtClean="0"/>
              <a:t> </a:t>
            </a:r>
            <a:r>
              <a:rPr lang="nl-NL" dirty="0" err="1" smtClean="0"/>
              <a:t>digester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manure</a:t>
            </a:r>
            <a:r>
              <a:rPr lang="nl-NL" dirty="0" smtClean="0"/>
              <a:t> / </a:t>
            </a:r>
            <a:r>
              <a:rPr lang="nl-NL" dirty="0" err="1" smtClean="0"/>
              <a:t>grass</a:t>
            </a:r>
            <a:endParaRPr lang="nl-NL" dirty="0" smtClean="0"/>
          </a:p>
          <a:p>
            <a:r>
              <a:rPr lang="nl-NL" dirty="0" err="1" smtClean="0"/>
              <a:t>Investigate</a:t>
            </a:r>
            <a:r>
              <a:rPr lang="nl-NL" dirty="0" smtClean="0"/>
              <a:t> </a:t>
            </a:r>
            <a:r>
              <a:rPr lang="nl-NL" dirty="0" err="1" smtClean="0"/>
              <a:t>environmental</a:t>
            </a:r>
            <a:r>
              <a:rPr lang="nl-NL" dirty="0" smtClean="0"/>
              <a:t> impact </a:t>
            </a:r>
            <a:r>
              <a:rPr lang="nl-NL" dirty="0" err="1" smtClean="0"/>
              <a:t>on</a:t>
            </a:r>
            <a:r>
              <a:rPr lang="nl-NL" dirty="0" smtClean="0"/>
              <a:t> carbon and </a:t>
            </a:r>
            <a:r>
              <a:rPr lang="nl-NL" dirty="0" err="1" smtClean="0"/>
              <a:t>nutrient</a:t>
            </a:r>
            <a:r>
              <a:rPr lang="nl-NL" dirty="0" smtClean="0"/>
              <a:t> </a:t>
            </a:r>
            <a:r>
              <a:rPr lang="nl-NL" dirty="0" err="1" smtClean="0"/>
              <a:t>cycles</a:t>
            </a:r>
            <a:endParaRPr lang="nl-NL" dirty="0" smtClean="0"/>
          </a:p>
          <a:p>
            <a:r>
              <a:rPr lang="nl-NL" dirty="0" err="1" smtClean="0"/>
              <a:t>Investigate</a:t>
            </a:r>
            <a:r>
              <a:rPr lang="nl-NL" dirty="0" smtClean="0"/>
              <a:t> </a:t>
            </a:r>
            <a:r>
              <a:rPr lang="nl-NL" dirty="0" err="1" smtClean="0"/>
              <a:t>costs</a:t>
            </a:r>
            <a:r>
              <a:rPr lang="nl-NL" dirty="0" smtClean="0"/>
              <a:t> / </a:t>
            </a:r>
            <a:r>
              <a:rPr lang="nl-NL" dirty="0" err="1" smtClean="0"/>
              <a:t>benefits</a:t>
            </a:r>
            <a:r>
              <a:rPr lang="nl-NL" dirty="0" smtClean="0"/>
              <a:t> of </a:t>
            </a:r>
            <a:r>
              <a:rPr lang="nl-NL" dirty="0" err="1" smtClean="0"/>
              <a:t>new</a:t>
            </a:r>
            <a:r>
              <a:rPr lang="nl-NL" dirty="0" smtClean="0"/>
              <a:t> </a:t>
            </a:r>
            <a:r>
              <a:rPr lang="nl-NL" dirty="0" err="1" smtClean="0"/>
              <a:t>situation</a:t>
            </a:r>
            <a:endParaRPr lang="nl-NL" dirty="0" smtClean="0"/>
          </a:p>
          <a:p>
            <a:r>
              <a:rPr lang="nl-NL" dirty="0" err="1" smtClean="0"/>
              <a:t>Investigate</a:t>
            </a:r>
            <a:r>
              <a:rPr lang="nl-NL" dirty="0" smtClean="0"/>
              <a:t> </a:t>
            </a:r>
            <a:r>
              <a:rPr lang="nl-NL" dirty="0" err="1" smtClean="0"/>
              <a:t>legal</a:t>
            </a:r>
            <a:r>
              <a:rPr lang="nl-NL" dirty="0" smtClean="0"/>
              <a:t> impacts of </a:t>
            </a:r>
            <a:r>
              <a:rPr lang="nl-NL" dirty="0" err="1" smtClean="0"/>
              <a:t>sludge</a:t>
            </a:r>
            <a:r>
              <a:rPr lang="nl-NL" dirty="0" smtClean="0"/>
              <a:t> </a:t>
            </a:r>
            <a:r>
              <a:rPr lang="nl-NL" dirty="0" err="1" smtClean="0"/>
              <a:t>digestion</a:t>
            </a:r>
            <a:r>
              <a:rPr lang="nl-NL" dirty="0" smtClean="0"/>
              <a:t> / gas </a:t>
            </a:r>
            <a:r>
              <a:rPr lang="nl-NL" dirty="0" err="1" smtClean="0"/>
              <a:t>production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Water Board</a:t>
            </a:r>
          </a:p>
          <a:p>
            <a:r>
              <a:rPr lang="nl-NL" dirty="0" err="1" smtClean="0"/>
              <a:t>Compare</a:t>
            </a:r>
            <a:r>
              <a:rPr lang="nl-NL" dirty="0" smtClean="0"/>
              <a:t> </a:t>
            </a:r>
            <a:r>
              <a:rPr lang="nl-NL" dirty="0" err="1" smtClean="0"/>
              <a:t>options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gas </a:t>
            </a:r>
            <a:r>
              <a:rPr lang="nl-NL" dirty="0" err="1" smtClean="0"/>
              <a:t>use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Results</a:t>
            </a:r>
            <a:r>
              <a:rPr lang="nl-NL" dirty="0" smtClean="0"/>
              <a:t> / </a:t>
            </a:r>
            <a:r>
              <a:rPr lang="nl-NL" dirty="0" err="1" smtClean="0"/>
              <a:t>progress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 err="1" smtClean="0"/>
              <a:t>Manure</a:t>
            </a:r>
            <a:r>
              <a:rPr lang="nl-NL" dirty="0" smtClean="0"/>
              <a:t> / </a:t>
            </a:r>
            <a:r>
              <a:rPr lang="nl-NL" dirty="0" err="1" smtClean="0"/>
              <a:t>grass</a:t>
            </a:r>
            <a:r>
              <a:rPr lang="nl-NL" dirty="0" smtClean="0"/>
              <a:t> </a:t>
            </a:r>
            <a:r>
              <a:rPr lang="nl-NL" dirty="0" err="1" smtClean="0"/>
              <a:t>applicable</a:t>
            </a:r>
            <a:r>
              <a:rPr lang="nl-NL" dirty="0" smtClean="0"/>
              <a:t> in </a:t>
            </a:r>
            <a:r>
              <a:rPr lang="nl-NL" dirty="0" err="1" smtClean="0"/>
              <a:t>digester</a:t>
            </a:r>
            <a:r>
              <a:rPr lang="nl-NL" dirty="0" smtClean="0"/>
              <a:t>,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limited</a:t>
            </a:r>
            <a:r>
              <a:rPr lang="nl-NL" dirty="0" smtClean="0"/>
              <a:t> </a:t>
            </a:r>
            <a:r>
              <a:rPr lang="nl-NL" dirty="0" err="1" smtClean="0"/>
              <a:t>technical</a:t>
            </a:r>
            <a:r>
              <a:rPr lang="nl-NL" dirty="0" smtClean="0"/>
              <a:t> </a:t>
            </a:r>
            <a:r>
              <a:rPr lang="nl-NL" dirty="0" err="1" smtClean="0"/>
              <a:t>adaptations</a:t>
            </a:r>
            <a:endParaRPr lang="nl-NL" dirty="0" smtClean="0"/>
          </a:p>
          <a:p>
            <a:r>
              <a:rPr lang="nl-NL" dirty="0" smtClean="0"/>
              <a:t>Impact </a:t>
            </a:r>
            <a:r>
              <a:rPr lang="nl-NL" dirty="0" err="1" smtClean="0"/>
              <a:t>on</a:t>
            </a:r>
            <a:r>
              <a:rPr lang="nl-NL" dirty="0" smtClean="0"/>
              <a:t> carbon and </a:t>
            </a:r>
            <a:r>
              <a:rPr lang="nl-NL" dirty="0" err="1" smtClean="0"/>
              <a:t>nutrient</a:t>
            </a:r>
            <a:r>
              <a:rPr lang="nl-NL" dirty="0" smtClean="0"/>
              <a:t> </a:t>
            </a:r>
            <a:r>
              <a:rPr lang="nl-NL" dirty="0" err="1" smtClean="0"/>
              <a:t>cycles</a:t>
            </a:r>
            <a:r>
              <a:rPr lang="nl-NL" dirty="0" smtClean="0"/>
              <a:t>: research </a:t>
            </a:r>
            <a:r>
              <a:rPr lang="nl-NL" dirty="0" err="1" smtClean="0"/>
              <a:t>under</a:t>
            </a:r>
            <a:r>
              <a:rPr lang="nl-NL" dirty="0" smtClean="0"/>
              <a:t> </a:t>
            </a:r>
            <a:r>
              <a:rPr lang="nl-NL" dirty="0" err="1" smtClean="0"/>
              <a:t>progress</a:t>
            </a:r>
            <a:endParaRPr lang="nl-NL" dirty="0" smtClean="0"/>
          </a:p>
          <a:p>
            <a:r>
              <a:rPr lang="nl-NL" dirty="0" smtClean="0"/>
              <a:t>Legal impacts: research in stage of </a:t>
            </a:r>
            <a:r>
              <a:rPr lang="nl-NL" dirty="0" err="1" smtClean="0"/>
              <a:t>preparation</a:t>
            </a:r>
            <a:endParaRPr lang="nl-NL" dirty="0" smtClean="0"/>
          </a:p>
          <a:p>
            <a:r>
              <a:rPr lang="nl-NL" dirty="0" err="1" smtClean="0"/>
              <a:t>Costs</a:t>
            </a:r>
            <a:r>
              <a:rPr lang="nl-NL" dirty="0" smtClean="0"/>
              <a:t> / </a:t>
            </a:r>
            <a:r>
              <a:rPr lang="nl-NL" dirty="0" err="1" smtClean="0"/>
              <a:t>benefits</a:t>
            </a:r>
            <a:r>
              <a:rPr lang="nl-NL" dirty="0" smtClean="0"/>
              <a:t> and </a:t>
            </a:r>
            <a:r>
              <a:rPr lang="nl-NL" dirty="0" err="1" smtClean="0"/>
              <a:t>options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gas: to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executed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INFA / </a:t>
            </a:r>
            <a:r>
              <a:rPr lang="nl-NL" dirty="0" err="1" smtClean="0"/>
              <a:t>Kläranlage</a:t>
            </a:r>
            <a:r>
              <a:rPr lang="nl-NL" dirty="0" smtClean="0"/>
              <a:t> </a:t>
            </a:r>
            <a:r>
              <a:rPr lang="nl-NL" dirty="0" err="1" smtClean="0"/>
              <a:t>Emsdetten</a:t>
            </a:r>
            <a:endParaRPr lang="nl-NL" dirty="0"/>
          </a:p>
        </p:txBody>
      </p:sp>
      <p:pic>
        <p:nvPicPr>
          <p:cNvPr id="4" name="Tijdelijke aanduiding voor inhoud 3" descr="906496_1_KLRANLAGE emsdetten.jpg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862885" y="1600200"/>
            <a:ext cx="7180439" cy="47826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aims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467544" y="1600200"/>
            <a:ext cx="8521910" cy="4525963"/>
          </a:xfrm>
        </p:spPr>
        <p:txBody>
          <a:bodyPr/>
          <a:lstStyle/>
          <a:p>
            <a:r>
              <a:rPr lang="nl-NL" dirty="0" err="1" smtClean="0"/>
              <a:t>Identify</a:t>
            </a:r>
            <a:r>
              <a:rPr lang="nl-NL" dirty="0" smtClean="0"/>
              <a:t> </a:t>
            </a:r>
            <a:r>
              <a:rPr lang="nl-NL" dirty="0" err="1" smtClean="0"/>
              <a:t>options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cosubstrates</a:t>
            </a:r>
            <a:r>
              <a:rPr lang="nl-NL" dirty="0" smtClean="0"/>
              <a:t> in </a:t>
            </a:r>
            <a:r>
              <a:rPr lang="nl-NL" dirty="0" err="1" smtClean="0"/>
              <a:t>sludge</a:t>
            </a:r>
            <a:r>
              <a:rPr lang="nl-NL" dirty="0" smtClean="0"/>
              <a:t> </a:t>
            </a:r>
            <a:r>
              <a:rPr lang="nl-NL" dirty="0" err="1" smtClean="0"/>
              <a:t>digester</a:t>
            </a:r>
            <a:endParaRPr lang="nl-NL" dirty="0" smtClean="0"/>
          </a:p>
          <a:p>
            <a:r>
              <a:rPr lang="nl-NL" dirty="0" err="1" smtClean="0"/>
              <a:t>Identify</a:t>
            </a:r>
            <a:r>
              <a:rPr lang="nl-NL" dirty="0" smtClean="0"/>
              <a:t> </a:t>
            </a:r>
            <a:r>
              <a:rPr lang="nl-NL" dirty="0" err="1" smtClean="0"/>
              <a:t>local</a:t>
            </a:r>
            <a:r>
              <a:rPr lang="nl-NL" dirty="0" smtClean="0"/>
              <a:t> </a:t>
            </a:r>
            <a:r>
              <a:rPr lang="nl-NL" dirty="0" err="1" smtClean="0"/>
              <a:t>availability</a:t>
            </a:r>
            <a:r>
              <a:rPr lang="nl-NL" dirty="0" smtClean="0"/>
              <a:t> of </a:t>
            </a:r>
            <a:r>
              <a:rPr lang="nl-NL" dirty="0" err="1" smtClean="0"/>
              <a:t>flows</a:t>
            </a:r>
            <a:r>
              <a:rPr lang="nl-NL" dirty="0" smtClean="0"/>
              <a:t> of </a:t>
            </a:r>
            <a:r>
              <a:rPr lang="nl-NL" dirty="0" err="1" smtClean="0"/>
              <a:t>organic</a:t>
            </a:r>
            <a:r>
              <a:rPr lang="nl-NL" dirty="0" smtClean="0"/>
              <a:t> waste</a:t>
            </a:r>
          </a:p>
          <a:p>
            <a:r>
              <a:rPr lang="nl-NL" dirty="0" err="1" smtClean="0"/>
              <a:t>Estimate</a:t>
            </a:r>
            <a:r>
              <a:rPr lang="nl-NL" dirty="0" smtClean="0"/>
              <a:t> </a:t>
            </a:r>
            <a:r>
              <a:rPr lang="nl-NL" dirty="0" err="1" smtClean="0"/>
              <a:t>costs</a:t>
            </a:r>
            <a:r>
              <a:rPr lang="nl-NL" dirty="0" smtClean="0"/>
              <a:t> and </a:t>
            </a:r>
            <a:r>
              <a:rPr lang="nl-NL" dirty="0" err="1" smtClean="0"/>
              <a:t>benefits</a:t>
            </a:r>
            <a:r>
              <a:rPr lang="nl-NL" dirty="0" smtClean="0"/>
              <a:t> of different </a:t>
            </a:r>
            <a:r>
              <a:rPr lang="nl-NL" dirty="0" err="1" smtClean="0"/>
              <a:t>options</a:t>
            </a:r>
            <a:r>
              <a:rPr lang="nl-NL" dirty="0" smtClean="0"/>
              <a:t>:</a:t>
            </a:r>
          </a:p>
          <a:p>
            <a:pPr lvl="1"/>
            <a:r>
              <a:rPr lang="nl-NL" dirty="0" err="1" smtClean="0"/>
              <a:t>Use</a:t>
            </a:r>
            <a:r>
              <a:rPr lang="nl-NL" dirty="0" smtClean="0"/>
              <a:t> free </a:t>
            </a:r>
            <a:r>
              <a:rPr lang="nl-NL" dirty="0" err="1" smtClean="0"/>
              <a:t>capacity</a:t>
            </a:r>
            <a:r>
              <a:rPr lang="nl-NL" dirty="0" smtClean="0"/>
              <a:t> in </a:t>
            </a:r>
            <a:r>
              <a:rPr lang="nl-NL" dirty="0" err="1" smtClean="0"/>
              <a:t>existing</a:t>
            </a:r>
            <a:r>
              <a:rPr lang="nl-NL" dirty="0" smtClean="0"/>
              <a:t> </a:t>
            </a:r>
            <a:r>
              <a:rPr lang="nl-NL" dirty="0" err="1" smtClean="0"/>
              <a:t>digester</a:t>
            </a:r>
            <a:r>
              <a:rPr lang="nl-NL" dirty="0" smtClean="0"/>
              <a:t> / microgasturbine</a:t>
            </a:r>
          </a:p>
          <a:p>
            <a:pPr lvl="1"/>
            <a:r>
              <a:rPr lang="nl-NL" dirty="0" err="1" smtClean="0"/>
              <a:t>Build</a:t>
            </a:r>
            <a:r>
              <a:rPr lang="nl-NL" dirty="0" smtClean="0"/>
              <a:t> extra </a:t>
            </a:r>
            <a:r>
              <a:rPr lang="nl-NL" dirty="0" err="1" smtClean="0"/>
              <a:t>digester</a:t>
            </a:r>
            <a:r>
              <a:rPr lang="nl-NL" dirty="0" smtClean="0"/>
              <a:t> / turbine</a:t>
            </a:r>
          </a:p>
          <a:p>
            <a:pPr lvl="1"/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washwater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Biodiesel </a:t>
            </a:r>
            <a:r>
              <a:rPr lang="nl-NL" dirty="0" err="1" smtClean="0"/>
              <a:t>production</a:t>
            </a:r>
            <a:r>
              <a:rPr lang="nl-NL" dirty="0" smtClean="0"/>
              <a:t> as </a:t>
            </a:r>
            <a:r>
              <a:rPr lang="nl-NL" dirty="0" err="1" smtClean="0"/>
              <a:t>cosubstrate</a:t>
            </a:r>
            <a:r>
              <a:rPr lang="nl-NL" dirty="0" smtClean="0"/>
              <a:t> in </a:t>
            </a:r>
            <a:r>
              <a:rPr lang="nl-NL" dirty="0" err="1" smtClean="0"/>
              <a:t>existing</a:t>
            </a:r>
            <a:r>
              <a:rPr lang="nl-NL" dirty="0" smtClean="0"/>
              <a:t> </a:t>
            </a:r>
            <a:r>
              <a:rPr lang="nl-NL" dirty="0" err="1" smtClean="0"/>
              <a:t>digester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structure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 smtClean="0"/>
              <a:t>Project </a:t>
            </a:r>
            <a:r>
              <a:rPr lang="nl-NL" dirty="0" err="1" smtClean="0"/>
              <a:t>aims</a:t>
            </a:r>
            <a:endParaRPr lang="nl-NL" dirty="0" smtClean="0"/>
          </a:p>
          <a:p>
            <a:r>
              <a:rPr lang="nl-NL" dirty="0" smtClean="0"/>
              <a:t>Partners &amp; </a:t>
            </a:r>
            <a:r>
              <a:rPr lang="nl-NL" dirty="0" err="1" smtClean="0"/>
              <a:t>roles</a:t>
            </a:r>
            <a:endParaRPr lang="nl-NL" dirty="0" smtClean="0"/>
          </a:p>
          <a:p>
            <a:r>
              <a:rPr lang="nl-NL" dirty="0" smtClean="0"/>
              <a:t>Subproject Echten (Water Board </a:t>
            </a:r>
            <a:r>
              <a:rPr lang="nl-NL" dirty="0" err="1" smtClean="0"/>
              <a:t>Reest</a:t>
            </a:r>
            <a:r>
              <a:rPr lang="nl-NL" dirty="0" smtClean="0"/>
              <a:t> &amp; Wieden)</a:t>
            </a:r>
          </a:p>
          <a:p>
            <a:r>
              <a:rPr lang="nl-NL" dirty="0" smtClean="0"/>
              <a:t>Subproject Goor (Water Board Vechtstromen)</a:t>
            </a:r>
          </a:p>
          <a:p>
            <a:r>
              <a:rPr lang="nl-NL" dirty="0" smtClean="0"/>
              <a:t>Subproject </a:t>
            </a:r>
            <a:r>
              <a:rPr lang="nl-NL" dirty="0" err="1" smtClean="0"/>
              <a:t>Emsdetten</a:t>
            </a:r>
            <a:r>
              <a:rPr lang="nl-NL" dirty="0" smtClean="0"/>
              <a:t> (INFA / </a:t>
            </a:r>
            <a:r>
              <a:rPr lang="nl-NL" dirty="0" err="1" smtClean="0"/>
              <a:t>Kläranlage</a:t>
            </a:r>
            <a:r>
              <a:rPr lang="nl-NL" dirty="0" smtClean="0"/>
              <a:t> </a:t>
            </a:r>
            <a:r>
              <a:rPr lang="nl-NL" dirty="0" err="1" smtClean="0"/>
              <a:t>Emsdetten</a:t>
            </a:r>
            <a:endParaRPr lang="nl-NL" dirty="0" smtClean="0"/>
          </a:p>
          <a:p>
            <a:r>
              <a:rPr lang="nl-NL" dirty="0" smtClean="0"/>
              <a:t>Overall </a:t>
            </a:r>
            <a:r>
              <a:rPr lang="nl-NL" dirty="0" err="1" smtClean="0"/>
              <a:t>conclusions</a:t>
            </a:r>
            <a:r>
              <a:rPr lang="nl-NL" dirty="0" smtClean="0"/>
              <a:t>, </a:t>
            </a:r>
            <a:r>
              <a:rPr lang="nl-NL" dirty="0" err="1" smtClean="0"/>
              <a:t>questions</a:t>
            </a:r>
            <a:r>
              <a:rPr lang="nl-NL" dirty="0" smtClean="0"/>
              <a:t>, </a:t>
            </a:r>
            <a:r>
              <a:rPr lang="nl-NL" dirty="0" err="1" smtClean="0"/>
              <a:t>discussion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results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 err="1" smtClean="0"/>
              <a:t>Costs</a:t>
            </a:r>
            <a:r>
              <a:rPr lang="nl-NL" dirty="0" smtClean="0"/>
              <a:t> / </a:t>
            </a:r>
            <a:r>
              <a:rPr lang="nl-NL" dirty="0" err="1" smtClean="0"/>
              <a:t>benefits</a:t>
            </a:r>
            <a:r>
              <a:rPr lang="nl-NL" dirty="0" smtClean="0"/>
              <a:t> of </a:t>
            </a:r>
            <a:r>
              <a:rPr lang="nl-NL" dirty="0" err="1" smtClean="0"/>
              <a:t>filling</a:t>
            </a:r>
            <a:r>
              <a:rPr lang="nl-NL" dirty="0" smtClean="0"/>
              <a:t> up </a:t>
            </a:r>
            <a:r>
              <a:rPr lang="nl-NL" dirty="0" err="1" smtClean="0"/>
              <a:t>unused</a:t>
            </a:r>
            <a:r>
              <a:rPr lang="nl-NL" dirty="0" smtClean="0"/>
              <a:t> </a:t>
            </a:r>
            <a:r>
              <a:rPr lang="nl-NL" dirty="0" err="1" smtClean="0"/>
              <a:t>capacity</a:t>
            </a:r>
            <a:r>
              <a:rPr lang="nl-NL" dirty="0" smtClean="0"/>
              <a:t>: 18.000 / 22.000 Euro/ </a:t>
            </a:r>
            <a:r>
              <a:rPr lang="nl-NL" dirty="0" err="1" smtClean="0"/>
              <a:t>year</a:t>
            </a:r>
            <a:endParaRPr lang="nl-NL" dirty="0" smtClean="0"/>
          </a:p>
          <a:p>
            <a:r>
              <a:rPr lang="nl-NL" dirty="0" err="1" smtClean="0"/>
              <a:t>Costs</a:t>
            </a:r>
            <a:r>
              <a:rPr lang="nl-NL" dirty="0" smtClean="0"/>
              <a:t> / </a:t>
            </a:r>
            <a:r>
              <a:rPr lang="nl-NL" dirty="0" err="1" smtClean="0"/>
              <a:t>benefits</a:t>
            </a:r>
            <a:r>
              <a:rPr lang="nl-NL" dirty="0" smtClean="0"/>
              <a:t> of </a:t>
            </a:r>
            <a:r>
              <a:rPr lang="nl-NL" dirty="0" err="1" smtClean="0"/>
              <a:t>installing</a:t>
            </a:r>
            <a:r>
              <a:rPr lang="nl-NL" dirty="0" smtClean="0"/>
              <a:t> extra microgasturbine: 88.000 / 110.000 Euro / </a:t>
            </a:r>
            <a:r>
              <a:rPr lang="nl-NL" dirty="0" err="1" smtClean="0"/>
              <a:t>year</a:t>
            </a:r>
            <a:endParaRPr lang="nl-NL" dirty="0" smtClean="0"/>
          </a:p>
          <a:p>
            <a:r>
              <a:rPr lang="nl-NL" dirty="0" err="1" smtClean="0"/>
              <a:t>Expected</a:t>
            </a:r>
            <a:r>
              <a:rPr lang="nl-NL" dirty="0" smtClean="0"/>
              <a:t> </a:t>
            </a:r>
            <a:r>
              <a:rPr lang="nl-NL" dirty="0" err="1" smtClean="0"/>
              <a:t>benefits</a:t>
            </a:r>
            <a:r>
              <a:rPr lang="nl-NL" dirty="0" smtClean="0"/>
              <a:t> of </a:t>
            </a:r>
            <a:r>
              <a:rPr lang="nl-NL" dirty="0" err="1" smtClean="0"/>
              <a:t>use</a:t>
            </a:r>
            <a:r>
              <a:rPr lang="nl-NL" dirty="0" smtClean="0"/>
              <a:t> of biodiesel </a:t>
            </a:r>
            <a:r>
              <a:rPr lang="nl-NL" dirty="0" err="1" smtClean="0"/>
              <a:t>wash</a:t>
            </a:r>
            <a:r>
              <a:rPr lang="nl-NL" dirty="0" smtClean="0"/>
              <a:t> water in </a:t>
            </a:r>
            <a:r>
              <a:rPr lang="nl-NL" dirty="0" err="1" smtClean="0"/>
              <a:t>digester</a:t>
            </a:r>
            <a:r>
              <a:rPr lang="nl-NL" dirty="0" smtClean="0"/>
              <a:t>: 25.000 Euro / </a:t>
            </a:r>
            <a:r>
              <a:rPr lang="nl-NL" dirty="0" err="1" smtClean="0"/>
              <a:t>year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Estimates</a:t>
            </a:r>
            <a:r>
              <a:rPr lang="nl-NL" dirty="0" smtClean="0"/>
              <a:t> of </a:t>
            </a:r>
            <a:r>
              <a:rPr lang="nl-NL" dirty="0" err="1" smtClean="0"/>
              <a:t>available</a:t>
            </a:r>
            <a:r>
              <a:rPr lang="nl-NL" dirty="0" smtClean="0"/>
              <a:t> </a:t>
            </a:r>
            <a:r>
              <a:rPr lang="nl-NL" dirty="0" err="1" smtClean="0"/>
              <a:t>amounts</a:t>
            </a:r>
            <a:r>
              <a:rPr lang="nl-NL" dirty="0" smtClean="0"/>
              <a:t> of </a:t>
            </a:r>
            <a:r>
              <a:rPr lang="nl-NL" dirty="0" err="1" smtClean="0"/>
              <a:t>cosubstrate</a:t>
            </a:r>
            <a:endParaRPr lang="nl-N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1523" y="1417638"/>
            <a:ext cx="5217252" cy="528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319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Expected</a:t>
            </a:r>
            <a:r>
              <a:rPr lang="nl-NL" dirty="0" smtClean="0"/>
              <a:t> </a:t>
            </a:r>
            <a:r>
              <a:rPr lang="nl-NL" dirty="0" err="1" smtClean="0"/>
              <a:t>benefits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 smtClean="0"/>
              <a:t>1.400 m3 Biodiesel </a:t>
            </a:r>
            <a:r>
              <a:rPr lang="nl-NL" dirty="0" err="1" smtClean="0"/>
              <a:t>washwater</a:t>
            </a:r>
            <a:r>
              <a:rPr lang="nl-NL" dirty="0" smtClean="0"/>
              <a:t> / </a:t>
            </a:r>
            <a:r>
              <a:rPr lang="nl-NL" dirty="0" err="1" smtClean="0"/>
              <a:t>year</a:t>
            </a:r>
            <a:endParaRPr lang="nl-NL" dirty="0" smtClean="0"/>
          </a:p>
          <a:p>
            <a:r>
              <a:rPr lang="nl-NL" dirty="0" smtClean="0"/>
              <a:t>150.000 kWh / </a:t>
            </a:r>
            <a:r>
              <a:rPr lang="nl-NL" dirty="0" err="1" smtClean="0"/>
              <a:t>year</a:t>
            </a:r>
            <a:r>
              <a:rPr lang="nl-NL" dirty="0" smtClean="0"/>
              <a:t> </a:t>
            </a:r>
            <a:r>
              <a:rPr lang="nl-NL" dirty="0" err="1" smtClean="0"/>
              <a:t>electricity</a:t>
            </a:r>
            <a:endParaRPr lang="nl-NL" dirty="0" smtClean="0"/>
          </a:p>
          <a:p>
            <a:r>
              <a:rPr lang="nl-NL" dirty="0" smtClean="0"/>
              <a:t>30.000 Euro / </a:t>
            </a:r>
            <a:r>
              <a:rPr lang="nl-NL" dirty="0" err="1" smtClean="0"/>
              <a:t>year</a:t>
            </a:r>
            <a:endParaRPr lang="nl-NL" dirty="0" smtClean="0"/>
          </a:p>
          <a:p>
            <a:r>
              <a:rPr lang="nl-NL" dirty="0" err="1" smtClean="0"/>
              <a:t>Additional</a:t>
            </a:r>
            <a:r>
              <a:rPr lang="nl-NL" dirty="0" smtClean="0"/>
              <a:t> </a:t>
            </a:r>
            <a:r>
              <a:rPr lang="nl-NL" dirty="0" err="1" smtClean="0"/>
              <a:t>costs</a:t>
            </a:r>
            <a:r>
              <a:rPr lang="nl-NL" dirty="0" smtClean="0"/>
              <a:t> 5.000 Euro / </a:t>
            </a:r>
            <a:r>
              <a:rPr lang="nl-NL" dirty="0" err="1" smtClean="0"/>
              <a:t>year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Expected</a:t>
            </a:r>
            <a:r>
              <a:rPr lang="nl-NL" dirty="0" smtClean="0"/>
              <a:t> benefit 25.000 Euro / </a:t>
            </a:r>
            <a:r>
              <a:rPr lang="nl-NL" dirty="0" err="1" smtClean="0"/>
              <a:t>year</a:t>
            </a:r>
            <a:endParaRPr lang="nl-N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Crucial</a:t>
            </a:r>
            <a:r>
              <a:rPr lang="nl-NL" dirty="0" smtClean="0"/>
              <a:t> </a:t>
            </a:r>
            <a:r>
              <a:rPr lang="nl-NL" dirty="0" err="1" smtClean="0"/>
              <a:t>conditions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 smtClean="0"/>
              <a:t>Long term </a:t>
            </a:r>
            <a:r>
              <a:rPr lang="nl-NL" dirty="0" err="1" smtClean="0"/>
              <a:t>availability</a:t>
            </a:r>
            <a:r>
              <a:rPr lang="nl-NL" dirty="0" smtClean="0"/>
              <a:t> of </a:t>
            </a:r>
            <a:r>
              <a:rPr lang="nl-NL" dirty="0" err="1" smtClean="0"/>
              <a:t>cosubstrate</a:t>
            </a:r>
            <a:endParaRPr lang="nl-NL" dirty="0" smtClean="0"/>
          </a:p>
          <a:p>
            <a:r>
              <a:rPr lang="nl-NL" dirty="0" smtClean="0"/>
              <a:t>Long term </a:t>
            </a:r>
            <a:r>
              <a:rPr lang="nl-NL" dirty="0" err="1" smtClean="0"/>
              <a:t>guarantee</a:t>
            </a:r>
            <a:r>
              <a:rPr lang="nl-NL" dirty="0" smtClean="0"/>
              <a:t> of </a:t>
            </a:r>
            <a:r>
              <a:rPr lang="nl-NL" dirty="0" err="1" smtClean="0"/>
              <a:t>electricity</a:t>
            </a:r>
            <a:r>
              <a:rPr lang="nl-NL" dirty="0" smtClean="0"/>
              <a:t> </a:t>
            </a:r>
            <a:r>
              <a:rPr lang="nl-NL" dirty="0" err="1" smtClean="0"/>
              <a:t>price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Project </a:t>
            </a:r>
            <a:r>
              <a:rPr lang="nl-NL" dirty="0" err="1" smtClean="0"/>
              <a:t>aims</a:t>
            </a:r>
            <a:r>
              <a:rPr lang="nl-NL" dirty="0" smtClean="0"/>
              <a:t> - </a:t>
            </a:r>
            <a:r>
              <a:rPr lang="nl-NL" dirty="0" err="1" smtClean="0"/>
              <a:t>reflection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 smtClean="0"/>
              <a:t>Integralen </a:t>
            </a:r>
            <a:r>
              <a:rPr lang="nl-NL" dirty="0" err="1" smtClean="0"/>
              <a:t>Konzept</a:t>
            </a:r>
            <a:r>
              <a:rPr lang="nl-NL" dirty="0" smtClean="0"/>
              <a:t> </a:t>
            </a:r>
            <a:r>
              <a:rPr lang="nl-NL" dirty="0" err="1" smtClean="0"/>
              <a:t>für</a:t>
            </a:r>
            <a:r>
              <a:rPr lang="nl-NL" dirty="0" smtClean="0"/>
              <a:t> </a:t>
            </a:r>
            <a:r>
              <a:rPr lang="nl-NL" dirty="0" err="1" smtClean="0"/>
              <a:t>Kläranlagen</a:t>
            </a:r>
            <a:r>
              <a:rPr lang="nl-NL" dirty="0" smtClean="0"/>
              <a:t> als </a:t>
            </a:r>
            <a:r>
              <a:rPr lang="nl-NL" dirty="0" err="1" smtClean="0"/>
              <a:t>Grüngas-Produzenten</a:t>
            </a:r>
            <a:endParaRPr lang="nl-NL" dirty="0" smtClean="0"/>
          </a:p>
          <a:p>
            <a:r>
              <a:rPr lang="nl-NL" dirty="0" err="1" smtClean="0"/>
              <a:t>Optimierung</a:t>
            </a:r>
            <a:r>
              <a:rPr lang="nl-NL" dirty="0" smtClean="0"/>
              <a:t> </a:t>
            </a:r>
            <a:r>
              <a:rPr lang="nl-NL" dirty="0" err="1" smtClean="0"/>
              <a:t>Energieproduction</a:t>
            </a:r>
            <a:endParaRPr lang="nl-NL" dirty="0" smtClean="0"/>
          </a:p>
          <a:p>
            <a:r>
              <a:rPr lang="nl-NL" dirty="0" err="1" smtClean="0"/>
              <a:t>Entwicklung</a:t>
            </a:r>
            <a:r>
              <a:rPr lang="nl-NL" dirty="0" smtClean="0"/>
              <a:t> </a:t>
            </a:r>
            <a:r>
              <a:rPr lang="nl-NL" dirty="0" err="1" smtClean="0"/>
              <a:t>von</a:t>
            </a:r>
            <a:r>
              <a:rPr lang="nl-NL" dirty="0" smtClean="0"/>
              <a:t> Wissen – </a:t>
            </a:r>
            <a:r>
              <a:rPr lang="nl-NL" dirty="0" err="1" smtClean="0"/>
              <a:t>Grüngas</a:t>
            </a:r>
            <a:r>
              <a:rPr lang="nl-NL" dirty="0" smtClean="0"/>
              <a:t> </a:t>
            </a:r>
            <a:r>
              <a:rPr lang="nl-NL" dirty="0" err="1" smtClean="0"/>
              <a:t>und</a:t>
            </a:r>
            <a:r>
              <a:rPr lang="nl-NL" dirty="0" smtClean="0"/>
              <a:t> </a:t>
            </a:r>
            <a:r>
              <a:rPr lang="nl-NL" dirty="0" err="1" smtClean="0"/>
              <a:t>Kanalreinigung</a:t>
            </a:r>
            <a:endParaRPr lang="nl-NL" dirty="0" smtClean="0"/>
          </a:p>
          <a:p>
            <a:r>
              <a:rPr lang="nl-NL" dirty="0" err="1" smtClean="0"/>
              <a:t>Chancen</a:t>
            </a:r>
            <a:r>
              <a:rPr lang="nl-NL" dirty="0" smtClean="0"/>
              <a:t> </a:t>
            </a:r>
            <a:r>
              <a:rPr lang="nl-NL" dirty="0" err="1" smtClean="0"/>
              <a:t>für</a:t>
            </a:r>
            <a:r>
              <a:rPr lang="nl-NL" dirty="0" smtClean="0"/>
              <a:t> </a:t>
            </a:r>
            <a:r>
              <a:rPr lang="nl-NL" dirty="0" err="1" smtClean="0"/>
              <a:t>neue</a:t>
            </a:r>
            <a:r>
              <a:rPr lang="nl-NL" dirty="0" smtClean="0"/>
              <a:t> </a:t>
            </a:r>
            <a:r>
              <a:rPr lang="nl-NL" dirty="0" err="1" smtClean="0"/>
              <a:t>Unternehmen</a:t>
            </a:r>
            <a:endParaRPr lang="nl-NL" dirty="0" smtClean="0"/>
          </a:p>
          <a:p>
            <a:r>
              <a:rPr lang="nl-NL" dirty="0" err="1" smtClean="0"/>
              <a:t>Errichten</a:t>
            </a:r>
            <a:r>
              <a:rPr lang="nl-NL" dirty="0" smtClean="0"/>
              <a:t> regionale </a:t>
            </a:r>
            <a:r>
              <a:rPr lang="nl-NL" dirty="0" err="1" smtClean="0"/>
              <a:t>Energiebetriebe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Final</a:t>
            </a:r>
            <a:r>
              <a:rPr lang="nl-NL" dirty="0" smtClean="0"/>
              <a:t> </a:t>
            </a:r>
            <a:r>
              <a:rPr lang="nl-NL" dirty="0" err="1" smtClean="0"/>
              <a:t>conclusions</a:t>
            </a:r>
            <a:r>
              <a:rPr lang="nl-NL" dirty="0" smtClean="0"/>
              <a:t>; </a:t>
            </a:r>
            <a:r>
              <a:rPr lang="nl-NL" dirty="0" err="1" smtClean="0"/>
              <a:t>questions</a:t>
            </a:r>
            <a:r>
              <a:rPr lang="nl-NL" dirty="0" smtClean="0"/>
              <a:t>; </a:t>
            </a:r>
            <a:r>
              <a:rPr lang="nl-NL" dirty="0" err="1" smtClean="0"/>
              <a:t>discussion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 err="1" smtClean="0"/>
              <a:t>Many</a:t>
            </a:r>
            <a:r>
              <a:rPr lang="nl-NL" dirty="0" smtClean="0"/>
              <a:t> </a:t>
            </a:r>
            <a:r>
              <a:rPr lang="nl-NL" dirty="0" err="1" smtClean="0"/>
              <a:t>options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additional</a:t>
            </a:r>
            <a:r>
              <a:rPr lang="nl-NL" dirty="0" smtClean="0"/>
              <a:t> </a:t>
            </a:r>
            <a:r>
              <a:rPr lang="nl-NL" dirty="0" err="1" smtClean="0"/>
              <a:t>energy</a:t>
            </a:r>
            <a:r>
              <a:rPr lang="nl-NL" dirty="0" smtClean="0"/>
              <a:t> </a:t>
            </a:r>
            <a:r>
              <a:rPr lang="nl-NL" dirty="0" err="1" smtClean="0"/>
              <a:t>production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smtClean="0"/>
              <a:t>biomass </a:t>
            </a:r>
            <a:r>
              <a:rPr lang="nl-NL" dirty="0" smtClean="0"/>
              <a:t>(</a:t>
            </a:r>
            <a:r>
              <a:rPr lang="nl-NL" dirty="0" err="1" smtClean="0"/>
              <a:t>sludge</a:t>
            </a:r>
            <a:r>
              <a:rPr lang="nl-NL" dirty="0" smtClean="0"/>
              <a:t> </a:t>
            </a:r>
            <a:r>
              <a:rPr lang="nl-NL" dirty="0" err="1" smtClean="0"/>
              <a:t>pretreatment</a:t>
            </a:r>
            <a:r>
              <a:rPr lang="nl-NL" dirty="0" smtClean="0"/>
              <a:t>; </a:t>
            </a:r>
            <a:r>
              <a:rPr lang="nl-NL" dirty="0" err="1" smtClean="0"/>
              <a:t>cosubstrates</a:t>
            </a:r>
            <a:r>
              <a:rPr lang="nl-NL" dirty="0" smtClean="0"/>
              <a:t>; </a:t>
            </a:r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substrates</a:t>
            </a:r>
            <a:r>
              <a:rPr lang="nl-NL" dirty="0" smtClean="0"/>
              <a:t>)</a:t>
            </a:r>
          </a:p>
          <a:p>
            <a:r>
              <a:rPr lang="nl-NL" dirty="0" err="1" smtClean="0"/>
              <a:t>Use</a:t>
            </a:r>
            <a:r>
              <a:rPr lang="nl-NL" dirty="0" smtClean="0"/>
              <a:t> the </a:t>
            </a:r>
            <a:r>
              <a:rPr lang="nl-NL" dirty="0" err="1" smtClean="0"/>
              <a:t>energy</a:t>
            </a:r>
            <a:r>
              <a:rPr lang="nl-NL" dirty="0" smtClean="0"/>
              <a:t> </a:t>
            </a:r>
            <a:r>
              <a:rPr lang="nl-NL" dirty="0" err="1" smtClean="0"/>
              <a:t>within</a:t>
            </a:r>
            <a:r>
              <a:rPr lang="nl-NL" dirty="0" smtClean="0"/>
              <a:t> the </a:t>
            </a:r>
            <a:r>
              <a:rPr lang="nl-NL" dirty="0" err="1" smtClean="0"/>
              <a:t>treatment</a:t>
            </a:r>
            <a:r>
              <a:rPr lang="nl-NL" dirty="0" smtClean="0"/>
              <a:t> plant, </a:t>
            </a:r>
            <a:r>
              <a:rPr lang="nl-NL" dirty="0" err="1" smtClean="0"/>
              <a:t>or</a:t>
            </a:r>
            <a:r>
              <a:rPr lang="nl-NL" dirty="0" smtClean="0"/>
              <a:t> </a:t>
            </a:r>
            <a:r>
              <a:rPr lang="nl-NL" dirty="0" err="1" smtClean="0"/>
              <a:t>sell</a:t>
            </a:r>
            <a:r>
              <a:rPr lang="nl-NL" dirty="0" smtClean="0"/>
              <a:t> </a:t>
            </a:r>
            <a:r>
              <a:rPr lang="nl-NL" dirty="0" err="1" smtClean="0"/>
              <a:t>energy</a:t>
            </a:r>
            <a:r>
              <a:rPr lang="nl-NL" dirty="0" smtClean="0"/>
              <a:t> / gas and </a:t>
            </a:r>
            <a:r>
              <a:rPr lang="nl-NL" dirty="0" err="1" smtClean="0"/>
              <a:t>find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renewable</a:t>
            </a:r>
            <a:r>
              <a:rPr lang="nl-NL" dirty="0" smtClean="0"/>
              <a:t> </a:t>
            </a:r>
            <a:r>
              <a:rPr lang="nl-NL" dirty="0" err="1" smtClean="0"/>
              <a:t>energy</a:t>
            </a:r>
            <a:r>
              <a:rPr lang="nl-NL" dirty="0" smtClean="0"/>
              <a:t> </a:t>
            </a:r>
            <a:r>
              <a:rPr lang="nl-NL" dirty="0" err="1" smtClean="0"/>
              <a:t>source</a:t>
            </a:r>
            <a:r>
              <a:rPr lang="nl-NL" dirty="0" smtClean="0"/>
              <a:t>? Is green gas the best </a:t>
            </a:r>
            <a:r>
              <a:rPr lang="nl-NL" dirty="0" err="1" smtClean="0"/>
              <a:t>option</a:t>
            </a:r>
            <a:r>
              <a:rPr lang="nl-NL" dirty="0" smtClean="0"/>
              <a:t>?</a:t>
            </a:r>
          </a:p>
          <a:p>
            <a:r>
              <a:rPr lang="nl-NL" dirty="0" err="1" smtClean="0"/>
              <a:t>Nutrient</a:t>
            </a:r>
            <a:r>
              <a:rPr lang="nl-NL" dirty="0" smtClean="0"/>
              <a:t> </a:t>
            </a:r>
            <a:r>
              <a:rPr lang="nl-NL" dirty="0" err="1" smtClean="0"/>
              <a:t>recovery</a:t>
            </a:r>
            <a:r>
              <a:rPr lang="nl-NL" dirty="0" smtClean="0"/>
              <a:t> – </a:t>
            </a:r>
            <a:r>
              <a:rPr lang="nl-NL" dirty="0" err="1" smtClean="0"/>
              <a:t>still</a:t>
            </a:r>
            <a:r>
              <a:rPr lang="nl-NL" dirty="0" smtClean="0"/>
              <a:t> in </a:t>
            </a:r>
            <a:r>
              <a:rPr lang="nl-NL" dirty="0" err="1" smtClean="0"/>
              <a:t>its</a:t>
            </a:r>
            <a:r>
              <a:rPr lang="nl-NL" dirty="0" smtClean="0"/>
              <a:t> </a:t>
            </a:r>
            <a:r>
              <a:rPr lang="nl-NL" dirty="0" err="1" smtClean="0"/>
              <a:t>infancy</a:t>
            </a:r>
            <a:r>
              <a:rPr lang="nl-NL" dirty="0" smtClean="0"/>
              <a:t> – </a:t>
            </a:r>
            <a:r>
              <a:rPr lang="nl-NL" dirty="0" err="1" smtClean="0"/>
              <a:t>influenced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differences</a:t>
            </a:r>
            <a:r>
              <a:rPr lang="nl-NL" dirty="0" smtClean="0"/>
              <a:t> in </a:t>
            </a:r>
            <a:r>
              <a:rPr lang="nl-NL" dirty="0" err="1" smtClean="0"/>
              <a:t>national</a:t>
            </a:r>
            <a:r>
              <a:rPr lang="nl-NL" dirty="0" smtClean="0"/>
              <a:t> </a:t>
            </a:r>
            <a:r>
              <a:rPr lang="nl-NL" dirty="0" err="1" smtClean="0"/>
              <a:t>legislation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Contact information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b.j.devries@saxion.nl</a:t>
            </a:r>
            <a:endParaRPr lang="nl-NL" dirty="0" smtClean="0"/>
          </a:p>
          <a:p>
            <a:r>
              <a:rPr lang="nl-NL" dirty="0" smtClean="0">
                <a:hlinkClick r:id="rId3"/>
              </a:rPr>
              <a:t>W.m.brus@saxion.nl</a:t>
            </a:r>
            <a:endParaRPr lang="nl-NL" dirty="0" smtClean="0"/>
          </a:p>
          <a:p>
            <a:r>
              <a:rPr lang="nl-NL" dirty="0" smtClean="0">
                <a:hlinkClick r:id="rId4"/>
              </a:rPr>
              <a:t>R.e.f.lindeboom@saxion.nl</a:t>
            </a:r>
            <a:endParaRPr lang="nl-NL" dirty="0" smtClean="0"/>
          </a:p>
          <a:p>
            <a:r>
              <a:rPr lang="nl-NL" dirty="0" smtClean="0">
                <a:hlinkClick r:id="rId5"/>
              </a:rPr>
              <a:t>J.f.d.b.wempe@saxion.nl</a:t>
            </a:r>
            <a:r>
              <a:rPr lang="nl-NL" dirty="0" smtClean="0"/>
              <a:t> </a:t>
            </a:r>
          </a:p>
          <a:p>
            <a:r>
              <a:rPr lang="nl-NL" dirty="0" smtClean="0">
                <a:hlinkClick r:id="rId6"/>
              </a:rPr>
              <a:t>J.b.dewit@saxion.nl</a:t>
            </a:r>
            <a:r>
              <a:rPr lang="nl-NL" dirty="0" smtClean="0"/>
              <a:t> </a:t>
            </a:r>
          </a:p>
          <a:p>
            <a:r>
              <a:rPr lang="nl-NL" dirty="0" smtClean="0">
                <a:hlinkClick r:id="rId7"/>
              </a:rPr>
              <a:t>H.geerse@reestenwieden.nl</a:t>
            </a:r>
            <a:r>
              <a:rPr lang="nl-NL" dirty="0" smtClean="0"/>
              <a:t> </a:t>
            </a:r>
          </a:p>
          <a:p>
            <a:r>
              <a:rPr lang="nl-NL" dirty="0" smtClean="0">
                <a:hlinkClick r:id="rId8"/>
              </a:rPr>
              <a:t>J.jogems@vechtstromen.nl</a:t>
            </a:r>
            <a:r>
              <a:rPr lang="nl-NL" dirty="0" smtClean="0"/>
              <a:t> </a:t>
            </a:r>
          </a:p>
          <a:p>
            <a:r>
              <a:rPr lang="nl-NL" dirty="0" smtClean="0">
                <a:hlinkClick r:id="rId9"/>
              </a:rPr>
              <a:t>boening@infa.de</a:t>
            </a:r>
            <a:r>
              <a:rPr lang="nl-NL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4545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Project </a:t>
            </a:r>
            <a:r>
              <a:rPr lang="nl-NL" dirty="0" err="1" smtClean="0"/>
              <a:t>aims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 smtClean="0"/>
              <a:t>Integralen </a:t>
            </a:r>
            <a:r>
              <a:rPr lang="nl-NL" dirty="0" err="1" smtClean="0"/>
              <a:t>Konzept</a:t>
            </a:r>
            <a:r>
              <a:rPr lang="nl-NL" dirty="0" smtClean="0"/>
              <a:t> </a:t>
            </a:r>
            <a:r>
              <a:rPr lang="nl-NL" dirty="0" err="1" smtClean="0"/>
              <a:t>für</a:t>
            </a:r>
            <a:r>
              <a:rPr lang="nl-NL" dirty="0" smtClean="0"/>
              <a:t> </a:t>
            </a:r>
            <a:r>
              <a:rPr lang="nl-NL" dirty="0" err="1" smtClean="0"/>
              <a:t>Kläranlagen</a:t>
            </a:r>
            <a:r>
              <a:rPr lang="nl-NL" dirty="0" smtClean="0"/>
              <a:t> als </a:t>
            </a:r>
            <a:r>
              <a:rPr lang="nl-NL" dirty="0" err="1" smtClean="0"/>
              <a:t>Grüngas-Produzenten</a:t>
            </a:r>
            <a:endParaRPr lang="nl-NL" dirty="0" smtClean="0"/>
          </a:p>
          <a:p>
            <a:r>
              <a:rPr lang="nl-NL" dirty="0" err="1" smtClean="0"/>
              <a:t>Optimierung</a:t>
            </a:r>
            <a:r>
              <a:rPr lang="nl-NL" dirty="0" smtClean="0"/>
              <a:t> </a:t>
            </a:r>
            <a:r>
              <a:rPr lang="nl-NL" dirty="0" err="1" smtClean="0"/>
              <a:t>Energieproduction</a:t>
            </a:r>
            <a:endParaRPr lang="nl-NL" dirty="0" smtClean="0"/>
          </a:p>
          <a:p>
            <a:r>
              <a:rPr lang="nl-NL" dirty="0" err="1" smtClean="0"/>
              <a:t>Entwicklung</a:t>
            </a:r>
            <a:r>
              <a:rPr lang="nl-NL" dirty="0" smtClean="0"/>
              <a:t> </a:t>
            </a:r>
            <a:r>
              <a:rPr lang="nl-NL" dirty="0" err="1" smtClean="0"/>
              <a:t>von</a:t>
            </a:r>
            <a:r>
              <a:rPr lang="nl-NL" dirty="0" smtClean="0"/>
              <a:t> Wissen – </a:t>
            </a:r>
            <a:r>
              <a:rPr lang="nl-NL" dirty="0" err="1" smtClean="0"/>
              <a:t>Grüngas</a:t>
            </a:r>
            <a:r>
              <a:rPr lang="nl-NL" dirty="0" smtClean="0"/>
              <a:t> </a:t>
            </a:r>
            <a:r>
              <a:rPr lang="nl-NL" dirty="0" err="1" smtClean="0"/>
              <a:t>und</a:t>
            </a:r>
            <a:r>
              <a:rPr lang="nl-NL" dirty="0" smtClean="0"/>
              <a:t> </a:t>
            </a:r>
            <a:r>
              <a:rPr lang="nl-NL" dirty="0" err="1" smtClean="0"/>
              <a:t>Kanalreinigung</a:t>
            </a:r>
            <a:endParaRPr lang="nl-NL" dirty="0" smtClean="0"/>
          </a:p>
          <a:p>
            <a:r>
              <a:rPr lang="nl-NL" dirty="0" err="1" smtClean="0"/>
              <a:t>Chancen</a:t>
            </a:r>
            <a:r>
              <a:rPr lang="nl-NL" dirty="0" smtClean="0"/>
              <a:t> </a:t>
            </a:r>
            <a:r>
              <a:rPr lang="nl-NL" dirty="0" err="1" smtClean="0"/>
              <a:t>für</a:t>
            </a:r>
            <a:r>
              <a:rPr lang="nl-NL" dirty="0" smtClean="0"/>
              <a:t> </a:t>
            </a:r>
            <a:r>
              <a:rPr lang="nl-NL" dirty="0" err="1" smtClean="0"/>
              <a:t>neue</a:t>
            </a:r>
            <a:r>
              <a:rPr lang="nl-NL" dirty="0" smtClean="0"/>
              <a:t> </a:t>
            </a:r>
            <a:r>
              <a:rPr lang="nl-NL" dirty="0" err="1" smtClean="0"/>
              <a:t>Unternehmen</a:t>
            </a:r>
            <a:endParaRPr lang="nl-NL" dirty="0" smtClean="0"/>
          </a:p>
          <a:p>
            <a:r>
              <a:rPr lang="nl-NL" dirty="0" err="1" smtClean="0"/>
              <a:t>Errichten</a:t>
            </a:r>
            <a:r>
              <a:rPr lang="nl-NL" dirty="0" smtClean="0"/>
              <a:t> regionale </a:t>
            </a:r>
            <a:r>
              <a:rPr lang="nl-NL" dirty="0" err="1" smtClean="0"/>
              <a:t>Energiebetriebe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Partners and </a:t>
            </a:r>
            <a:r>
              <a:rPr lang="nl-NL" dirty="0" err="1" smtClean="0"/>
              <a:t>subprojects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 err="1" smtClean="0"/>
              <a:t>Saxion</a:t>
            </a:r>
            <a:r>
              <a:rPr lang="nl-NL" dirty="0" smtClean="0"/>
              <a:t> </a:t>
            </a:r>
            <a:r>
              <a:rPr lang="nl-NL" dirty="0" err="1" smtClean="0"/>
              <a:t>University</a:t>
            </a:r>
            <a:r>
              <a:rPr lang="nl-NL" dirty="0" smtClean="0"/>
              <a:t> of </a:t>
            </a:r>
            <a:r>
              <a:rPr lang="nl-NL" dirty="0" err="1" smtClean="0"/>
              <a:t>Applied</a:t>
            </a:r>
            <a:r>
              <a:rPr lang="nl-NL" dirty="0" smtClean="0"/>
              <a:t> Sciences – project leader; support research </a:t>
            </a:r>
            <a:r>
              <a:rPr lang="nl-NL" dirty="0" err="1" smtClean="0"/>
              <a:t>work</a:t>
            </a:r>
            <a:endParaRPr lang="nl-NL" dirty="0" smtClean="0"/>
          </a:p>
          <a:p>
            <a:r>
              <a:rPr lang="nl-NL" dirty="0" smtClean="0"/>
              <a:t>Waterschap </a:t>
            </a:r>
            <a:r>
              <a:rPr lang="nl-NL" dirty="0" err="1" smtClean="0"/>
              <a:t>Reest</a:t>
            </a:r>
            <a:r>
              <a:rPr lang="nl-NL" dirty="0" smtClean="0"/>
              <a:t> en Wieden – </a:t>
            </a:r>
            <a:r>
              <a:rPr lang="nl-NL" dirty="0" err="1" smtClean="0"/>
              <a:t>improvement</a:t>
            </a:r>
            <a:r>
              <a:rPr lang="nl-NL" dirty="0" smtClean="0"/>
              <a:t> biogas </a:t>
            </a:r>
            <a:r>
              <a:rPr lang="nl-NL" dirty="0" err="1" smtClean="0"/>
              <a:t>production</a:t>
            </a:r>
            <a:r>
              <a:rPr lang="nl-NL" dirty="0" smtClean="0"/>
              <a:t> WWTP Echten</a:t>
            </a:r>
          </a:p>
          <a:p>
            <a:r>
              <a:rPr lang="nl-NL" dirty="0" smtClean="0"/>
              <a:t>Waterschap Vechtstromen – biogas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manure</a:t>
            </a:r>
            <a:r>
              <a:rPr lang="nl-NL" dirty="0" smtClean="0"/>
              <a:t> and </a:t>
            </a:r>
            <a:r>
              <a:rPr lang="nl-NL" dirty="0" err="1" smtClean="0"/>
              <a:t>grass</a:t>
            </a:r>
            <a:r>
              <a:rPr lang="nl-NL" dirty="0" smtClean="0"/>
              <a:t> in </a:t>
            </a:r>
            <a:r>
              <a:rPr lang="nl-NL" dirty="0" err="1" smtClean="0"/>
              <a:t>sludge</a:t>
            </a:r>
            <a:r>
              <a:rPr lang="nl-NL" dirty="0" smtClean="0"/>
              <a:t> </a:t>
            </a:r>
            <a:r>
              <a:rPr lang="nl-NL" dirty="0" err="1" smtClean="0"/>
              <a:t>digester</a:t>
            </a:r>
            <a:r>
              <a:rPr lang="nl-NL" dirty="0" smtClean="0"/>
              <a:t> Goor</a:t>
            </a:r>
          </a:p>
          <a:p>
            <a:r>
              <a:rPr lang="nl-NL" dirty="0" err="1" smtClean="0"/>
              <a:t>Kläranlage</a:t>
            </a:r>
            <a:r>
              <a:rPr lang="nl-NL" dirty="0" smtClean="0"/>
              <a:t> </a:t>
            </a:r>
            <a:r>
              <a:rPr lang="nl-NL" dirty="0" err="1" smtClean="0"/>
              <a:t>Emsdetten</a:t>
            </a:r>
            <a:r>
              <a:rPr lang="nl-NL" dirty="0" smtClean="0"/>
              <a:t> / INFA – </a:t>
            </a:r>
            <a:r>
              <a:rPr lang="nl-NL" dirty="0" err="1" smtClean="0"/>
              <a:t>cosubstrate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in </a:t>
            </a:r>
            <a:r>
              <a:rPr lang="nl-NL" dirty="0" err="1" smtClean="0"/>
              <a:t>sludge</a:t>
            </a:r>
            <a:r>
              <a:rPr lang="nl-NL" dirty="0" smtClean="0"/>
              <a:t> </a:t>
            </a:r>
            <a:r>
              <a:rPr lang="nl-NL" dirty="0" err="1" smtClean="0"/>
              <a:t>digester</a:t>
            </a:r>
            <a:r>
              <a:rPr lang="nl-NL" dirty="0" smtClean="0"/>
              <a:t> </a:t>
            </a:r>
            <a:r>
              <a:rPr lang="nl-NL" dirty="0" err="1" smtClean="0"/>
              <a:t>Emsdetten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2778125" y="274638"/>
            <a:ext cx="6045200" cy="1143000"/>
          </a:xfrm>
        </p:spPr>
        <p:txBody>
          <a:bodyPr/>
          <a:lstStyle/>
          <a:p>
            <a:pPr eaLnBrk="1" hangingPunct="1"/>
            <a:r>
              <a:rPr lang="nl-NL" dirty="0" smtClean="0"/>
              <a:t>Biogas </a:t>
            </a:r>
            <a:r>
              <a:rPr lang="nl-NL" dirty="0" err="1" smtClean="0"/>
              <a:t>production</a:t>
            </a:r>
            <a:r>
              <a:rPr lang="nl-NL" dirty="0" smtClean="0"/>
              <a:t> Echten</a:t>
            </a:r>
            <a:endParaRPr lang="en-US" dirty="0" smtClean="0"/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0"/>
          </p:nvPr>
        </p:nvSpPr>
        <p:spPr>
          <a:xfrm>
            <a:off x="283335" y="1600200"/>
            <a:ext cx="5879340" cy="4525963"/>
          </a:xfrm>
        </p:spPr>
        <p:txBody>
          <a:bodyPr/>
          <a:lstStyle/>
          <a:p>
            <a:pPr eaLnBrk="1" hangingPunct="1"/>
            <a:endParaRPr lang="nl-NL" dirty="0" smtClean="0"/>
          </a:p>
          <a:p>
            <a:pPr eaLnBrk="1" hangingPunct="1"/>
            <a:r>
              <a:rPr lang="nl-NL" dirty="0" smtClean="0"/>
              <a:t>Water Board </a:t>
            </a:r>
            <a:r>
              <a:rPr lang="nl-NL" dirty="0" err="1" smtClean="0"/>
              <a:t>Reest</a:t>
            </a:r>
            <a:r>
              <a:rPr lang="nl-NL" dirty="0" smtClean="0"/>
              <a:t> en Wieden</a:t>
            </a:r>
          </a:p>
          <a:p>
            <a:pPr eaLnBrk="1" hangingPunct="1"/>
            <a:endParaRPr lang="nl-NL" dirty="0" smtClean="0"/>
          </a:p>
          <a:p>
            <a:pPr eaLnBrk="1" hangingPunct="1"/>
            <a:r>
              <a:rPr lang="nl-NL" dirty="0" smtClean="0"/>
              <a:t>Waste Water treatment plant </a:t>
            </a:r>
          </a:p>
          <a:p>
            <a:pPr eaLnBrk="1" hangingPunct="1"/>
            <a:endParaRPr lang="nl-NL" dirty="0" smtClean="0"/>
          </a:p>
          <a:p>
            <a:pPr eaLnBrk="1" hangingPunct="1"/>
            <a:r>
              <a:rPr lang="nl-NL" dirty="0" err="1" smtClean="0"/>
              <a:t>Installed</a:t>
            </a:r>
            <a:r>
              <a:rPr lang="nl-NL" dirty="0" smtClean="0"/>
              <a:t> new reactor to </a:t>
            </a:r>
            <a:r>
              <a:rPr lang="nl-NL" dirty="0" err="1" smtClean="0"/>
              <a:t>produce</a:t>
            </a:r>
            <a:r>
              <a:rPr lang="nl-NL" dirty="0" smtClean="0"/>
              <a:t> biogas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own</a:t>
            </a:r>
            <a:r>
              <a:rPr lang="nl-NL" dirty="0" smtClean="0"/>
              <a:t> </a:t>
            </a:r>
            <a:r>
              <a:rPr lang="nl-NL" dirty="0" err="1" smtClean="0"/>
              <a:t>sludge</a:t>
            </a:r>
            <a:r>
              <a:rPr lang="nl-NL" dirty="0" smtClean="0"/>
              <a:t> AND </a:t>
            </a:r>
            <a:r>
              <a:rPr lang="nl-NL" dirty="0" err="1" smtClean="0"/>
              <a:t>sludge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WWTP’s</a:t>
            </a:r>
            <a:endParaRPr lang="nl-NL" dirty="0" smtClean="0"/>
          </a:p>
          <a:p>
            <a:pPr eaLnBrk="1" hangingPunct="1"/>
            <a:endParaRPr lang="nl-NL" dirty="0" smtClean="0"/>
          </a:p>
          <a:p>
            <a:pPr eaLnBrk="1" hangingPunct="1"/>
            <a:endParaRPr lang="nl-NL" dirty="0"/>
          </a:p>
        </p:txBody>
      </p:sp>
      <p:pic>
        <p:nvPicPr>
          <p:cNvPr id="2050" name="Picture 5" descr="C:\Users\gebruiker\Pictures\2013-06-03 001\Foto02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00200"/>
            <a:ext cx="3162300" cy="421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842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Treatment</a:t>
            </a:r>
            <a:r>
              <a:rPr lang="nl-NL" dirty="0" smtClean="0"/>
              <a:t> plant and </a:t>
            </a:r>
            <a:r>
              <a:rPr lang="nl-NL" dirty="0" err="1" smtClean="0"/>
              <a:t>digester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1237" y="1600200"/>
            <a:ext cx="66003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8512" y="5762625"/>
            <a:ext cx="3686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Process</a:t>
            </a:r>
            <a:r>
              <a:rPr lang="nl-NL" dirty="0" smtClean="0"/>
              <a:t> flow diagram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4855" y="1573761"/>
            <a:ext cx="7104197" cy="523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560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aims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 err="1" smtClean="0"/>
              <a:t>Reduce</a:t>
            </a:r>
            <a:r>
              <a:rPr lang="nl-NL" dirty="0" smtClean="0"/>
              <a:t> </a:t>
            </a:r>
            <a:r>
              <a:rPr lang="nl-NL" dirty="0" err="1" smtClean="0"/>
              <a:t>sludge</a:t>
            </a:r>
            <a:r>
              <a:rPr lang="nl-NL" dirty="0" smtClean="0"/>
              <a:t> discharge</a:t>
            </a:r>
          </a:p>
          <a:p>
            <a:r>
              <a:rPr lang="nl-NL" dirty="0" err="1" smtClean="0"/>
              <a:t>Increase</a:t>
            </a:r>
            <a:r>
              <a:rPr lang="nl-NL" dirty="0" smtClean="0"/>
              <a:t> </a:t>
            </a:r>
            <a:r>
              <a:rPr lang="nl-NL" dirty="0" err="1" smtClean="0"/>
              <a:t>energy</a:t>
            </a:r>
            <a:r>
              <a:rPr lang="nl-NL" dirty="0" smtClean="0"/>
              <a:t> </a:t>
            </a:r>
            <a:r>
              <a:rPr lang="nl-NL" dirty="0" err="1" smtClean="0"/>
              <a:t>production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waste water and </a:t>
            </a:r>
            <a:r>
              <a:rPr lang="nl-NL" dirty="0" err="1" smtClean="0"/>
              <a:t>sludge</a:t>
            </a:r>
            <a:endParaRPr lang="nl-NL" dirty="0" smtClean="0"/>
          </a:p>
          <a:p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sludge</a:t>
            </a:r>
            <a:r>
              <a:rPr lang="nl-NL" dirty="0" smtClean="0"/>
              <a:t> as </a:t>
            </a:r>
            <a:r>
              <a:rPr lang="nl-NL" dirty="0" err="1" smtClean="0"/>
              <a:t>raw</a:t>
            </a:r>
            <a:r>
              <a:rPr lang="nl-NL" dirty="0" smtClean="0"/>
              <a:t> </a:t>
            </a:r>
            <a:r>
              <a:rPr lang="nl-NL" dirty="0" err="1" smtClean="0"/>
              <a:t>material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biobased</a:t>
            </a:r>
            <a:r>
              <a:rPr lang="nl-NL" dirty="0" smtClean="0"/>
              <a:t> </a:t>
            </a:r>
            <a:r>
              <a:rPr lang="nl-NL" dirty="0" err="1" smtClean="0"/>
              <a:t>products</a:t>
            </a:r>
            <a:endParaRPr lang="nl-NL" dirty="0" smtClean="0"/>
          </a:p>
          <a:p>
            <a:r>
              <a:rPr lang="nl-NL" dirty="0" err="1" smtClean="0"/>
              <a:t>Increase</a:t>
            </a:r>
            <a:r>
              <a:rPr lang="nl-NL" dirty="0" smtClean="0"/>
              <a:t> </a:t>
            </a:r>
            <a:r>
              <a:rPr lang="nl-NL" dirty="0" err="1" smtClean="0"/>
              <a:t>nutrient</a:t>
            </a:r>
            <a:r>
              <a:rPr lang="nl-NL" dirty="0" smtClean="0"/>
              <a:t> </a:t>
            </a:r>
            <a:r>
              <a:rPr lang="nl-NL" dirty="0" err="1" smtClean="0"/>
              <a:t>recovery</a:t>
            </a:r>
            <a:r>
              <a:rPr lang="nl-NL" dirty="0" smtClean="0"/>
              <a:t> (P </a:t>
            </a:r>
            <a:r>
              <a:rPr lang="nl-NL" dirty="0" smtClean="0">
                <a:sym typeface="Wingdings" pitchFamily="2" charset="2"/>
              </a:rPr>
              <a:t> </a:t>
            </a:r>
            <a:r>
              <a:rPr lang="nl-NL" dirty="0" err="1" smtClean="0">
                <a:sym typeface="Wingdings" pitchFamily="2" charset="2"/>
              </a:rPr>
              <a:t>struvite</a:t>
            </a:r>
            <a:r>
              <a:rPr lang="nl-NL" dirty="0" smtClean="0">
                <a:sym typeface="Wingdings" pitchFamily="2" charset="2"/>
              </a:rPr>
              <a:t>)</a:t>
            </a:r>
          </a:p>
          <a:p>
            <a:endParaRPr lang="nl-NL" dirty="0" smtClean="0">
              <a:sym typeface="Wingdings" pitchFamily="2" charset="2"/>
            </a:endParaRPr>
          </a:p>
          <a:p>
            <a:r>
              <a:rPr lang="nl-NL" dirty="0" err="1" smtClean="0">
                <a:sym typeface="Wingdings" pitchFamily="2" charset="2"/>
              </a:rPr>
              <a:t>If</a:t>
            </a:r>
            <a:r>
              <a:rPr lang="nl-NL" dirty="0" smtClean="0">
                <a:sym typeface="Wingdings" pitchFamily="2" charset="2"/>
              </a:rPr>
              <a:t> </a:t>
            </a:r>
            <a:r>
              <a:rPr lang="nl-NL" dirty="0" err="1" smtClean="0">
                <a:sym typeface="Wingdings" pitchFamily="2" charset="2"/>
              </a:rPr>
              <a:t>appropriate</a:t>
            </a:r>
            <a:r>
              <a:rPr lang="nl-NL" dirty="0" smtClean="0">
                <a:sym typeface="Wingdings" pitchFamily="2" charset="2"/>
              </a:rPr>
              <a:t>: </a:t>
            </a:r>
            <a:r>
              <a:rPr lang="nl-NL" dirty="0" err="1" smtClean="0">
                <a:sym typeface="Wingdings" pitchFamily="2" charset="2"/>
              </a:rPr>
              <a:t>sell</a:t>
            </a:r>
            <a:r>
              <a:rPr lang="nl-NL" dirty="0" smtClean="0">
                <a:sym typeface="Wingdings" pitchFamily="2" charset="2"/>
              </a:rPr>
              <a:t> surplus of gas / heat / </a:t>
            </a:r>
            <a:r>
              <a:rPr lang="nl-NL" dirty="0" err="1" smtClean="0">
                <a:sym typeface="Wingdings" pitchFamily="2" charset="2"/>
              </a:rPr>
              <a:t>electricity</a:t>
            </a:r>
            <a:r>
              <a:rPr lang="nl-NL" dirty="0" smtClean="0">
                <a:sym typeface="Wingdings" pitchFamily="2" charset="2"/>
              </a:rPr>
              <a:t>; run WWTP </a:t>
            </a:r>
            <a:r>
              <a:rPr lang="nl-NL" dirty="0" err="1" smtClean="0">
                <a:sym typeface="Wingdings" pitchFamily="2" charset="2"/>
              </a:rPr>
              <a:t>with</a:t>
            </a:r>
            <a:r>
              <a:rPr lang="nl-NL" dirty="0" smtClean="0">
                <a:sym typeface="Wingdings" pitchFamily="2" charset="2"/>
              </a:rPr>
              <a:t> </a:t>
            </a:r>
            <a:r>
              <a:rPr lang="nl-NL" dirty="0" err="1" smtClean="0">
                <a:sym typeface="Wingdings" pitchFamily="2" charset="2"/>
              </a:rPr>
              <a:t>other</a:t>
            </a:r>
            <a:r>
              <a:rPr lang="nl-NL" dirty="0" smtClean="0">
                <a:sym typeface="Wingdings" pitchFamily="2" charset="2"/>
              </a:rPr>
              <a:t> </a:t>
            </a:r>
            <a:r>
              <a:rPr lang="nl-NL" dirty="0" err="1" smtClean="0">
                <a:sym typeface="Wingdings" pitchFamily="2" charset="2"/>
              </a:rPr>
              <a:t>renewable</a:t>
            </a:r>
            <a:r>
              <a:rPr lang="nl-NL" dirty="0" smtClean="0">
                <a:sym typeface="Wingdings" pitchFamily="2" charset="2"/>
              </a:rPr>
              <a:t> </a:t>
            </a:r>
            <a:r>
              <a:rPr lang="nl-NL" dirty="0" err="1" smtClean="0">
                <a:sym typeface="Wingdings" pitchFamily="2" charset="2"/>
              </a:rPr>
              <a:t>energy</a:t>
            </a:r>
            <a:r>
              <a:rPr lang="nl-NL" dirty="0" smtClean="0">
                <a:sym typeface="Wingdings" pitchFamily="2" charset="2"/>
              </a:rPr>
              <a:t> </a:t>
            </a:r>
            <a:r>
              <a:rPr lang="nl-NL" dirty="0" err="1" smtClean="0">
                <a:sym typeface="Wingdings" pitchFamily="2" charset="2"/>
              </a:rPr>
              <a:t>sources</a:t>
            </a:r>
            <a:r>
              <a:rPr lang="nl-NL" dirty="0" smtClean="0">
                <a:sym typeface="Wingdings" pitchFamily="2" charset="2"/>
              </a:rPr>
              <a:t> (wind, </a:t>
            </a:r>
            <a:r>
              <a:rPr lang="nl-NL" dirty="0" err="1" smtClean="0">
                <a:sym typeface="Wingdings" pitchFamily="2" charset="2"/>
              </a:rPr>
              <a:t>pv</a:t>
            </a:r>
            <a:r>
              <a:rPr lang="nl-NL" dirty="0" smtClean="0">
                <a:sym typeface="Wingdings" pitchFamily="2" charset="2"/>
              </a:rPr>
              <a:t>, </a:t>
            </a:r>
            <a:r>
              <a:rPr lang="nl-NL" dirty="0" err="1" smtClean="0">
                <a:sym typeface="Wingdings" pitchFamily="2" charset="2"/>
              </a:rPr>
              <a:t>geothermy</a:t>
            </a:r>
            <a:r>
              <a:rPr lang="nl-NL" dirty="0" smtClean="0">
                <a:sym typeface="Wingdings" pitchFamily="2" charset="2"/>
              </a:rPr>
              <a:t>?)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Current</a:t>
            </a:r>
            <a:r>
              <a:rPr lang="nl-NL" dirty="0" smtClean="0"/>
              <a:t> </a:t>
            </a:r>
            <a:r>
              <a:rPr lang="nl-NL" dirty="0" err="1" smtClean="0"/>
              <a:t>situation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903" y="3097560"/>
            <a:ext cx="7407622" cy="345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4"/>
          <p:cNvSpPr>
            <a:spLocks noGrp="1"/>
          </p:cNvSpPr>
          <p:nvPr>
            <p:ph idx="4294967295"/>
          </p:nvPr>
        </p:nvSpPr>
        <p:spPr>
          <a:xfrm>
            <a:off x="467544" y="1438109"/>
            <a:ext cx="8229600" cy="1756792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Heat &amp; electricity: 2 CHP-units using biogas</a:t>
            </a:r>
          </a:p>
          <a:p>
            <a:r>
              <a:rPr lang="nl-NL" dirty="0" smtClean="0"/>
              <a:t>Thermophilic digestion at 55 </a:t>
            </a:r>
            <a:r>
              <a:rPr lang="nl-NL" dirty="0" smtClean="0">
                <a:cs typeface="Lucida Sans Unicode"/>
              </a:rPr>
              <a:t>°C</a:t>
            </a:r>
          </a:p>
          <a:p>
            <a:r>
              <a:rPr lang="nl-NL" dirty="0" smtClean="0">
                <a:cs typeface="Lucida Sans Unicode"/>
              </a:rPr>
              <a:t>Mesophilic digestion at 35 °C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66376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715</Words>
  <Application>Microsoft Office PowerPoint</Application>
  <PresentationFormat>Diavoorstelling (4:3)</PresentationFormat>
  <Paragraphs>122</Paragraphs>
  <Slides>27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8" baseType="lpstr">
      <vt:lpstr>Office-thema</vt:lpstr>
      <vt:lpstr>Waste Water Treatment Plants as a part of the Green Gas Hub</vt:lpstr>
      <vt:lpstr>structure</vt:lpstr>
      <vt:lpstr>Project aims</vt:lpstr>
      <vt:lpstr>Partners and subprojects</vt:lpstr>
      <vt:lpstr>Biogas production Echten</vt:lpstr>
      <vt:lpstr>Treatment plant and digester</vt:lpstr>
      <vt:lpstr>Process flow diagram</vt:lpstr>
      <vt:lpstr>aims</vt:lpstr>
      <vt:lpstr>Current situation</vt:lpstr>
      <vt:lpstr>Preferred situation</vt:lpstr>
      <vt:lpstr>activities</vt:lpstr>
      <vt:lpstr>results</vt:lpstr>
      <vt:lpstr>Water board Vechtstromen manure digestion in Goor</vt:lpstr>
      <vt:lpstr>context</vt:lpstr>
      <vt:lpstr>context</vt:lpstr>
      <vt:lpstr>aims</vt:lpstr>
      <vt:lpstr>Results / progress</vt:lpstr>
      <vt:lpstr>INFA / Kläranlage Emsdetten</vt:lpstr>
      <vt:lpstr>aims</vt:lpstr>
      <vt:lpstr>results</vt:lpstr>
      <vt:lpstr>Estimates of available amounts of cosubstrate</vt:lpstr>
      <vt:lpstr>Dia 22</vt:lpstr>
      <vt:lpstr>Expected benefits</vt:lpstr>
      <vt:lpstr>Crucial conditions</vt:lpstr>
      <vt:lpstr>Project aims - reflection</vt:lpstr>
      <vt:lpstr>Final conclusions; questions; discussion</vt:lpstr>
      <vt:lpstr>Contact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Peggy Kasteel</dc:creator>
  <cp:lastModifiedBy>eigenaar</cp:lastModifiedBy>
  <cp:revision>110</cp:revision>
  <cp:lastPrinted>2013-11-26T12:01:09Z</cp:lastPrinted>
  <dcterms:created xsi:type="dcterms:W3CDTF">2012-09-03T12:14:31Z</dcterms:created>
  <dcterms:modified xsi:type="dcterms:W3CDTF">2013-11-27T10:56:16Z</dcterms:modified>
</cp:coreProperties>
</file>